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5" r:id="rId3"/>
    <p:sldId id="283" r:id="rId4"/>
    <p:sldId id="285" r:id="rId5"/>
    <p:sldId id="263" r:id="rId6"/>
    <p:sldId id="262" r:id="rId7"/>
    <p:sldId id="259" r:id="rId8"/>
    <p:sldId id="281" r:id="rId9"/>
    <p:sldId id="294" r:id="rId10"/>
    <p:sldId id="266" r:id="rId11"/>
    <p:sldId id="268" r:id="rId12"/>
    <p:sldId id="282" r:id="rId13"/>
    <p:sldId id="272" r:id="rId14"/>
    <p:sldId id="265" r:id="rId15"/>
    <p:sldId id="269" r:id="rId16"/>
    <p:sldId id="273" r:id="rId17"/>
    <p:sldId id="270" r:id="rId18"/>
    <p:sldId id="274" r:id="rId19"/>
    <p:sldId id="271" r:id="rId20"/>
    <p:sldId id="278" r:id="rId21"/>
    <p:sldId id="279" r:id="rId22"/>
    <p:sldId id="286" r:id="rId23"/>
    <p:sldId id="288" r:id="rId24"/>
    <p:sldId id="289" r:id="rId25"/>
    <p:sldId id="290" r:id="rId26"/>
    <p:sldId id="291" r:id="rId27"/>
    <p:sldId id="292" r:id="rId28"/>
    <p:sldId id="280" r:id="rId29"/>
    <p:sldId id="293" r:id="rId30"/>
    <p:sldId id="277" r:id="rId31"/>
    <p:sldId id="284"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90" d="100"/>
          <a:sy n="90" d="100"/>
        </p:scale>
        <p:origin x="432" y="90"/>
      </p:cViewPr>
      <p:guideLst/>
    </p:cSldViewPr>
  </p:slid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B7ACD-C7C4-4E84-8316-24A3C225CCBE}"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B0357-FA76-4AA6-918D-3992711F11ED}" type="slidenum">
              <a:rPr lang="en-US" smtClean="0"/>
              <a:t>‹#›</a:t>
            </a:fld>
            <a:endParaRPr lang="en-US"/>
          </a:p>
        </p:txBody>
      </p:sp>
    </p:spTree>
    <p:extLst>
      <p:ext uri="{BB962C8B-B14F-4D97-AF65-F5344CB8AC3E}">
        <p14:creationId xmlns:p14="http://schemas.microsoft.com/office/powerpoint/2010/main" val="37888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solidFill>
                  <a:prstClr val="black"/>
                </a:solidFill>
              </a:rPr>
              <a:t>R. Vasquez (2014)</a:t>
            </a:r>
          </a:p>
        </p:txBody>
      </p:sp>
      <p:sp>
        <p:nvSpPr>
          <p:cNvPr id="5" name="Slide Number Placeholder 4"/>
          <p:cNvSpPr>
            <a:spLocks noGrp="1"/>
          </p:cNvSpPr>
          <p:nvPr>
            <p:ph type="sldNum" sz="quarter" idx="11"/>
          </p:nvPr>
        </p:nvSpPr>
        <p:spPr/>
        <p:txBody>
          <a:bodyPr/>
          <a:lstStyle/>
          <a:p>
            <a:fld id="{356C29DC-270B-4135-9EC2-142BB9C109AF}" type="slidenum">
              <a:rPr lang="en-US" smtClean="0">
                <a:solidFill>
                  <a:prstClr val="black"/>
                </a:solidFill>
              </a:rPr>
              <a:pPr/>
              <a:t>2</a:t>
            </a:fld>
            <a:endParaRPr lang="en-US">
              <a:solidFill>
                <a:prstClr val="black"/>
              </a:solidFill>
            </a:endParaRPr>
          </a:p>
        </p:txBody>
      </p:sp>
      <p:sp>
        <p:nvSpPr>
          <p:cNvPr id="6" name="Date Placeholder 5"/>
          <p:cNvSpPr>
            <a:spLocks noGrp="1"/>
          </p:cNvSpPr>
          <p:nvPr>
            <p:ph type="dt" idx="12"/>
          </p:nvPr>
        </p:nvSpPr>
        <p:spPr/>
        <p:txBody>
          <a:bodyPr/>
          <a:lstStyle/>
          <a:p>
            <a:r>
              <a:rPr lang="en-US">
                <a:solidFill>
                  <a:prstClr val="black"/>
                </a:solidFill>
              </a:rPr>
              <a:t>10/16/2014</a:t>
            </a:r>
          </a:p>
        </p:txBody>
      </p:sp>
    </p:spTree>
    <p:extLst>
      <p:ext uri="{BB962C8B-B14F-4D97-AF65-F5344CB8AC3E}">
        <p14:creationId xmlns:p14="http://schemas.microsoft.com/office/powerpoint/2010/main" val="318993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27819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ACD244-051E-4CF5-AA00-7A13EBD61779}"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49796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22683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602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519817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734394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339067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241973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75671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87022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82061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ACD244-051E-4CF5-AA00-7A13EBD61779}"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5356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ACD244-051E-4CF5-AA00-7A13EBD61779}"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25915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76470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20406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6ACD244-051E-4CF5-AA00-7A13EBD61779}" type="datetimeFigureOut">
              <a:rPr lang="en-US" smtClean="0"/>
              <a:t>5/12/2018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11089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ACD244-051E-4CF5-AA00-7A13EBD61779}"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57543-3870-492A-8425-1E9915895B03}" type="slidenum">
              <a:rPr lang="en-US" smtClean="0"/>
              <a:t>‹#›</a:t>
            </a:fld>
            <a:endParaRPr lang="en-US"/>
          </a:p>
        </p:txBody>
      </p:sp>
    </p:spTree>
    <p:extLst>
      <p:ext uri="{BB962C8B-B14F-4D97-AF65-F5344CB8AC3E}">
        <p14:creationId xmlns:p14="http://schemas.microsoft.com/office/powerpoint/2010/main" val="392948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ACD244-051E-4CF5-AA00-7A13EBD61779}" type="datetimeFigureOut">
              <a:rPr lang="en-US" smtClean="0"/>
              <a:t>5/12/2018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B957543-3870-492A-8425-1E9915895B03}" type="slidenum">
              <a:rPr lang="en-US" smtClean="0"/>
              <a:t>‹#›</a:t>
            </a:fld>
            <a:endParaRPr lang="en-US"/>
          </a:p>
        </p:txBody>
      </p:sp>
    </p:spTree>
    <p:extLst>
      <p:ext uri="{BB962C8B-B14F-4D97-AF65-F5344CB8AC3E}">
        <p14:creationId xmlns:p14="http://schemas.microsoft.com/office/powerpoint/2010/main" val="13486434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washoeschools.net/cms/lib08/NV01912265/Centricity/Domain/278/AT%20%20Easy%20IEP%20Established%20Student%20Checklist%2011.1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joyzabala.com/Document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washoeschools.net/Domain/27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wrightslaw.com/idea/" TargetMode="External"/><Relationship Id="rId7" Type="http://schemas.openxmlformats.org/officeDocument/2006/relationships/hyperlink" Target="https://www.washoeschools.net/Domain/278" TargetMode="External"/><Relationship Id="rId2" Type="http://schemas.openxmlformats.org/officeDocument/2006/relationships/hyperlink" Target="http://idea.ed.gov/explore/view" TargetMode="External"/><Relationship Id="rId1" Type="http://schemas.openxmlformats.org/officeDocument/2006/relationships/slideLayout" Target="../slideLayouts/slideLayout2.xml"/><Relationship Id="rId6" Type="http://schemas.openxmlformats.org/officeDocument/2006/relationships/hyperlink" Target="http://www.bookshare.org/" TargetMode="External"/><Relationship Id="rId5" Type="http://schemas.openxmlformats.org/officeDocument/2006/relationships/hyperlink" Target="http://www.aem.cast.org/" TargetMode="External"/><Relationship Id="rId4" Type="http://schemas.openxmlformats.org/officeDocument/2006/relationships/hyperlink" Target="http://www.joyzabala.com/Document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F4LJyEKPVQ" TargetMode="External"/><Relationship Id="rId2" Type="http://schemas.openxmlformats.org/officeDocument/2006/relationships/hyperlink" Target="https://vimeo.com/71289462"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_edn277"/><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ookshare.org/" TargetMode="External"/><Relationship Id="rId2" Type="http://schemas.openxmlformats.org/officeDocument/2006/relationships/hyperlink" Target="http://www.aem.cast.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9456898" cy="3329581"/>
          </a:xfrm>
        </p:spPr>
        <p:txBody>
          <a:bodyPr/>
          <a:lstStyle/>
          <a:p>
            <a:r>
              <a:rPr lang="en-US" dirty="0"/>
              <a:t>Assistive Technology (AT) and the IEP: </a:t>
            </a:r>
            <a:br>
              <a:rPr lang="en-US" dirty="0"/>
            </a:br>
            <a:r>
              <a:rPr lang="en-US" dirty="0"/>
              <a:t>A brief guide for families</a:t>
            </a:r>
          </a:p>
        </p:txBody>
      </p:sp>
      <p:sp>
        <p:nvSpPr>
          <p:cNvPr id="3" name="Subtitle 2"/>
          <p:cNvSpPr>
            <a:spLocks noGrp="1"/>
          </p:cNvSpPr>
          <p:nvPr>
            <p:ph type="subTitle" idx="1"/>
          </p:nvPr>
        </p:nvSpPr>
        <p:spPr>
          <a:xfrm>
            <a:off x="1154955" y="5093021"/>
            <a:ext cx="8825658" cy="861420"/>
          </a:xfrm>
        </p:spPr>
        <p:txBody>
          <a:bodyPr/>
          <a:lstStyle/>
          <a:p>
            <a:r>
              <a:rPr lang="en-US" dirty="0"/>
              <a:t>Washoe County School District </a:t>
            </a:r>
          </a:p>
          <a:p>
            <a:r>
              <a:rPr lang="en-US" dirty="0"/>
              <a:t>AT Team</a:t>
            </a:r>
          </a:p>
        </p:txBody>
      </p:sp>
      <p:pic>
        <p:nvPicPr>
          <p:cNvPr id="4098" name="Picture 2" descr="Image result for student using assistive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690" y="4223624"/>
            <a:ext cx="2297964" cy="173879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50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AT in the IEP	</a:t>
            </a:r>
          </a:p>
        </p:txBody>
      </p:sp>
      <p:sp>
        <p:nvSpPr>
          <p:cNvPr id="3" name="Content Placeholder 2"/>
          <p:cNvSpPr>
            <a:spLocks noGrp="1"/>
          </p:cNvSpPr>
          <p:nvPr>
            <p:ph idx="1"/>
          </p:nvPr>
        </p:nvSpPr>
        <p:spPr/>
        <p:txBody>
          <a:bodyPr/>
          <a:lstStyle/>
          <a:p>
            <a:pPr lvl="1"/>
            <a:r>
              <a:rPr lang="en-US" dirty="0"/>
              <a:t>Present Levels</a:t>
            </a:r>
          </a:p>
          <a:p>
            <a:pPr lvl="1"/>
            <a:r>
              <a:rPr lang="en-US" dirty="0"/>
              <a:t>Consideration of Special Factors</a:t>
            </a:r>
          </a:p>
          <a:p>
            <a:pPr lvl="1"/>
            <a:r>
              <a:rPr lang="en-US" dirty="0"/>
              <a:t>Goals and Objectives</a:t>
            </a:r>
          </a:p>
          <a:p>
            <a:pPr lvl="1"/>
            <a:r>
              <a:rPr lang="en-US" dirty="0"/>
              <a:t>Supplementary Aides and Services</a:t>
            </a:r>
          </a:p>
          <a:p>
            <a:pPr lvl="1"/>
            <a:r>
              <a:rPr lang="en-US" dirty="0"/>
              <a:t>Related Services</a:t>
            </a:r>
          </a:p>
          <a:p>
            <a:endParaRPr lang="en-US" dirty="0"/>
          </a:p>
        </p:txBody>
      </p:sp>
      <p:pic>
        <p:nvPicPr>
          <p:cNvPr id="6146" name="Picture 2" descr="http://www.business-clipart.com/business_clipart_images/pen_and_paper_legal_document_with_pen_signing_the_paper_0515-0909-2116-0233_S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083" y="3722221"/>
            <a:ext cx="2857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Levels  </a:t>
            </a:r>
          </a:p>
        </p:txBody>
      </p:sp>
      <p:sp>
        <p:nvSpPr>
          <p:cNvPr id="3" name="Content Placeholder 2"/>
          <p:cNvSpPr>
            <a:spLocks noGrp="1"/>
          </p:cNvSpPr>
          <p:nvPr>
            <p:ph idx="1"/>
          </p:nvPr>
        </p:nvSpPr>
        <p:spPr>
          <a:xfrm>
            <a:off x="646111" y="1649625"/>
            <a:ext cx="8449763" cy="3836775"/>
          </a:xfrm>
        </p:spPr>
        <p:txBody>
          <a:bodyPr>
            <a:normAutofit/>
          </a:bodyPr>
          <a:lstStyle/>
          <a:p>
            <a:r>
              <a:rPr lang="en-US" dirty="0"/>
              <a:t>An IEP for a student requiring AT devices or services must include a statement about AT</a:t>
            </a:r>
          </a:p>
          <a:p>
            <a:pPr marL="0" indent="0">
              <a:buNone/>
            </a:pPr>
            <a:endParaRPr lang="en-US" dirty="0"/>
          </a:p>
          <a:p>
            <a:r>
              <a:rPr lang="en-US" dirty="0"/>
              <a:t>Present Levels should describe the </a:t>
            </a:r>
            <a:r>
              <a:rPr lang="en-US" u="sng" dirty="0"/>
              <a:t>NEED</a:t>
            </a:r>
            <a:r>
              <a:rPr lang="en-US" dirty="0"/>
              <a:t> for a device or a service in specific terms</a:t>
            </a:r>
          </a:p>
          <a:p>
            <a:pPr lvl="1"/>
            <a:r>
              <a:rPr lang="en-US" dirty="0"/>
              <a:t>Example: describe difficulties with communication, writing, reading, or accessibility for which AT devices/services may be required</a:t>
            </a:r>
          </a:p>
          <a:p>
            <a:endParaRPr lang="en-US" dirty="0"/>
          </a:p>
          <a:p>
            <a:pPr marL="0" indent="0">
              <a:buNone/>
            </a:pPr>
            <a:endParaRPr lang="en-US" dirty="0"/>
          </a:p>
        </p:txBody>
      </p:sp>
      <p:pic>
        <p:nvPicPr>
          <p:cNvPr id="1026" name="Picture 2" descr="Image result for w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895" y="4393249"/>
            <a:ext cx="3104147" cy="19334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0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Levels…continued….</a:t>
            </a:r>
          </a:p>
        </p:txBody>
      </p:sp>
      <p:sp>
        <p:nvSpPr>
          <p:cNvPr id="3" name="Content Placeholder 2"/>
          <p:cNvSpPr>
            <a:spLocks noGrp="1"/>
          </p:cNvSpPr>
          <p:nvPr>
            <p:ph idx="1"/>
          </p:nvPr>
        </p:nvSpPr>
        <p:spPr>
          <a:xfrm>
            <a:off x="1103312" y="1636295"/>
            <a:ext cx="8946541" cy="5029199"/>
          </a:xfrm>
        </p:spPr>
        <p:txBody>
          <a:bodyPr>
            <a:normAutofit fontScale="85000" lnSpcReduction="20000"/>
          </a:bodyPr>
          <a:lstStyle/>
          <a:p>
            <a:r>
              <a:rPr lang="en-US" dirty="0"/>
              <a:t>Specific devices (no tech to high tech) that address the needs of the student should be described in Present Levels, </a:t>
            </a:r>
            <a:r>
              <a:rPr lang="en-US" i="1" dirty="0"/>
              <a:t>once particular devices have been deemed appropriate and necessary</a:t>
            </a:r>
          </a:p>
          <a:p>
            <a:pPr lvl="1"/>
            <a:r>
              <a:rPr lang="en-US" dirty="0"/>
              <a:t>Teams should be very cautious about listing specific devices in IEPs </a:t>
            </a:r>
            <a:r>
              <a:rPr lang="en-US" u="sng" dirty="0"/>
              <a:t>before</a:t>
            </a:r>
            <a:r>
              <a:rPr lang="en-US" dirty="0"/>
              <a:t> appropriate consideration as this </a:t>
            </a:r>
            <a:r>
              <a:rPr lang="en-US" u="sng" dirty="0"/>
              <a:t>obligates</a:t>
            </a:r>
            <a:r>
              <a:rPr lang="en-US" dirty="0"/>
              <a:t> IEP teams/LEA’s to provide such material and may hinder the AT decision making process</a:t>
            </a:r>
          </a:p>
          <a:p>
            <a:pPr lvl="2"/>
            <a:r>
              <a:rPr lang="en-US" dirty="0"/>
              <a:t>Present Levels that reflect the student’s capabilities, barriers to completing tasks, learning environments and needs related to AT are useful to the consideration process</a:t>
            </a:r>
          </a:p>
          <a:p>
            <a:pPr lvl="2"/>
            <a:r>
              <a:rPr lang="en-US" dirty="0"/>
              <a:t> Focusing first on the </a:t>
            </a:r>
            <a:r>
              <a:rPr lang="en-US" u="sng" dirty="0"/>
              <a:t>needs</a:t>
            </a:r>
            <a:r>
              <a:rPr lang="en-US" dirty="0"/>
              <a:t> of a student rather than starting with a particular tool is best practice in AT decision making </a:t>
            </a:r>
          </a:p>
          <a:p>
            <a:pPr lvl="1"/>
            <a:r>
              <a:rPr lang="en-US" dirty="0"/>
              <a:t>Once a device is deemed necessary, the IEP should be revised to include a description of the device and its use in the Present Levels</a:t>
            </a:r>
          </a:p>
          <a:p>
            <a:pPr lvl="1"/>
            <a:r>
              <a:rPr lang="en-US" dirty="0"/>
              <a:t>Descriptions need to be adequate to understand the type of devices being used, including their particular necessary features, how the student utilizes them, and any support students require in the use of AT</a:t>
            </a:r>
          </a:p>
          <a:p>
            <a:pPr lvl="1"/>
            <a:r>
              <a:rPr lang="en-US" dirty="0"/>
              <a:t>If materials are needed from the AT team, a referral to the team is necessary prior to writing specific devices in the IEP</a:t>
            </a:r>
          </a:p>
          <a:p>
            <a:pPr lvl="2"/>
            <a:r>
              <a:rPr lang="en-US" dirty="0"/>
              <a:t>AT staff must be included in the consideration process to enable them to appropriately guide AT decision making and justify providing/purchasing devices for assessment and long term</a:t>
            </a:r>
          </a:p>
        </p:txBody>
      </p:sp>
    </p:spTree>
    <p:extLst>
      <p:ext uri="{BB962C8B-B14F-4D97-AF65-F5344CB8AC3E}">
        <p14:creationId xmlns:p14="http://schemas.microsoft.com/office/powerpoint/2010/main" val="342978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Levels- an example of describing student need</a:t>
            </a:r>
          </a:p>
        </p:txBody>
      </p:sp>
      <p:sp>
        <p:nvSpPr>
          <p:cNvPr id="3" name="Content Placeholder 2"/>
          <p:cNvSpPr>
            <a:spLocks noGrp="1"/>
          </p:cNvSpPr>
          <p:nvPr>
            <p:ph idx="1"/>
          </p:nvPr>
        </p:nvSpPr>
        <p:spPr/>
        <p:txBody>
          <a:bodyPr/>
          <a:lstStyle/>
          <a:p>
            <a:r>
              <a:rPr lang="en-US" dirty="0"/>
              <a:t>Betsy exhibits a severe expressive communication impairment.  She communicates with peers and adults using vocalizations, gestures, and a few single words.  The team is currently using picture supports to aid in communication but are seeking an Assistive Technology Consultation to explore additional supports to enhance Betsy’s communication skills.</a:t>
            </a:r>
          </a:p>
          <a:p>
            <a:endParaRPr lang="en-US" dirty="0"/>
          </a:p>
          <a:p>
            <a:r>
              <a:rPr lang="en-US" dirty="0"/>
              <a:t>Johnny Jim is a 5</a:t>
            </a:r>
            <a:r>
              <a:rPr lang="en-US" baseline="30000" dirty="0"/>
              <a:t>th</a:t>
            </a:r>
            <a:r>
              <a:rPr lang="en-US" dirty="0"/>
              <a:t> grade student demonstrating difficulty in the area of written expression. He requires access to word processing for all written assignments due to dysgraphia. Use of a portable computer for word processing is made available to him through the school site’s 1-to-1 technology program.</a:t>
            </a:r>
          </a:p>
          <a:p>
            <a:endParaRPr lang="en-US" dirty="0"/>
          </a:p>
          <a:p>
            <a:endParaRPr lang="en-US" dirty="0"/>
          </a:p>
          <a:p>
            <a:pPr lvl="1"/>
            <a:endParaRPr lang="en-US" dirty="0"/>
          </a:p>
          <a:p>
            <a:pPr lvl="1"/>
            <a:endParaRPr lang="en-US" i="1" dirty="0"/>
          </a:p>
          <a:p>
            <a:pPr marL="0" indent="0">
              <a:buNone/>
            </a:pPr>
            <a:endParaRPr lang="en-US" dirty="0"/>
          </a:p>
        </p:txBody>
      </p:sp>
    </p:spTree>
    <p:extLst>
      <p:ext uri="{BB962C8B-B14F-4D97-AF65-F5344CB8AC3E}">
        <p14:creationId xmlns:p14="http://schemas.microsoft.com/office/powerpoint/2010/main" val="268679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 of Special Factors	</a:t>
            </a:r>
          </a:p>
        </p:txBody>
      </p:sp>
      <p:sp>
        <p:nvSpPr>
          <p:cNvPr id="3" name="Content Placeholder 2"/>
          <p:cNvSpPr>
            <a:spLocks noGrp="1"/>
          </p:cNvSpPr>
          <p:nvPr>
            <p:ph idx="1"/>
          </p:nvPr>
        </p:nvSpPr>
        <p:spPr>
          <a:xfrm>
            <a:off x="301083" y="1393902"/>
            <a:ext cx="11195824" cy="5174166"/>
          </a:xfrm>
        </p:spPr>
        <p:txBody>
          <a:bodyPr>
            <a:normAutofit/>
          </a:bodyPr>
          <a:lstStyle/>
          <a:p>
            <a:r>
              <a:rPr lang="en-US" dirty="0"/>
              <a:t>Special Factors </a:t>
            </a:r>
            <a:r>
              <a:rPr lang="en-US" u="sng" dirty="0"/>
              <a:t>Question 2 </a:t>
            </a:r>
            <a:r>
              <a:rPr lang="en-US" dirty="0"/>
              <a:t>requires consideration of AT:</a:t>
            </a:r>
          </a:p>
          <a:p>
            <a:endParaRPr lang="en-US" dirty="0"/>
          </a:p>
          <a:p>
            <a:endParaRPr lang="en-US" dirty="0"/>
          </a:p>
          <a:p>
            <a:pPr marL="1371600" lvl="3" indent="0">
              <a:buNone/>
            </a:pPr>
            <a:endParaRPr lang="en-US" dirty="0"/>
          </a:p>
          <a:p>
            <a:pPr lvl="1"/>
            <a:r>
              <a:rPr lang="en-US" dirty="0"/>
              <a:t>Basic consideration questions:</a:t>
            </a:r>
          </a:p>
          <a:p>
            <a:pPr lvl="2"/>
            <a:r>
              <a:rPr lang="en-US" dirty="0"/>
              <a:t>Can the student complete tasks and reach goals with the commonly available resources, tools, and accommodations at the school site? (No AT as a related service)</a:t>
            </a:r>
          </a:p>
          <a:p>
            <a:pPr lvl="2"/>
            <a:r>
              <a:rPr lang="en-US" dirty="0"/>
              <a:t>If the student may require AT, does the site team have the knowledge to make appropriate decisions and are the tools available at the school site? (AT needed – can be provided by school)</a:t>
            </a:r>
          </a:p>
          <a:p>
            <a:pPr lvl="2"/>
            <a:r>
              <a:rPr lang="en-US" dirty="0"/>
              <a:t>Does the team need support with AT decision making and/or need access to tools not available the school? (AT needed – referral to AT team or other appropriate service provider such as audiology, vision, OT, PT)</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1092238" y="2074242"/>
            <a:ext cx="8679521" cy="713563"/>
          </a:xfrm>
          <a:prstGeom prst="rect">
            <a:avLst/>
          </a:prstGeom>
          <a:ln>
            <a:solidFill>
              <a:schemeClr val="tx1"/>
            </a:solidFill>
          </a:ln>
        </p:spPr>
      </p:pic>
      <p:pic>
        <p:nvPicPr>
          <p:cNvPr id="4102" name="Picture 6" descr="https://image.freepik.com/free-vector/businessman-with-a-great-idea_1012-2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5972" y="1393902"/>
            <a:ext cx="1711248" cy="171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4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Goals and Objectives</a:t>
            </a:r>
          </a:p>
        </p:txBody>
      </p:sp>
      <p:sp>
        <p:nvSpPr>
          <p:cNvPr id="3" name="Content Placeholder 2"/>
          <p:cNvSpPr>
            <a:spLocks noGrp="1"/>
          </p:cNvSpPr>
          <p:nvPr>
            <p:ph idx="1"/>
          </p:nvPr>
        </p:nvSpPr>
        <p:spPr/>
        <p:txBody>
          <a:bodyPr/>
          <a:lstStyle/>
          <a:p>
            <a:r>
              <a:rPr lang="en-US" dirty="0"/>
              <a:t>AT </a:t>
            </a:r>
            <a:r>
              <a:rPr lang="en-US" b="1" i="1" dirty="0"/>
              <a:t>may</a:t>
            </a:r>
            <a:r>
              <a:rPr lang="en-US" dirty="0"/>
              <a:t> be included in goals and objectives where appropriate</a:t>
            </a:r>
          </a:p>
          <a:p>
            <a:r>
              <a:rPr lang="en-US" dirty="0"/>
              <a:t>Assistive technology is used to support students in reaching their goals and objectives</a:t>
            </a:r>
          </a:p>
          <a:p>
            <a:pPr lvl="1"/>
            <a:r>
              <a:rPr lang="en-US" dirty="0"/>
              <a:t>AT is technology, no tech to high tech, used by a person with a disability for a functional purpose </a:t>
            </a:r>
          </a:p>
          <a:p>
            <a:pPr lvl="1"/>
            <a:r>
              <a:rPr lang="en-US" dirty="0"/>
              <a:t>AT “assists” students in accomplishing tasks they might not otherwise accomplish</a:t>
            </a:r>
          </a:p>
          <a:p>
            <a:r>
              <a:rPr lang="en-US" dirty="0"/>
              <a:t>Teams should first develop goals for students, then add reference to any AT that may be necessary to achieve the goals</a:t>
            </a:r>
          </a:p>
          <a:p>
            <a:pPr lvl="1"/>
            <a:endParaRPr lang="en-US" dirty="0"/>
          </a:p>
        </p:txBody>
      </p:sp>
      <p:pic>
        <p:nvPicPr>
          <p:cNvPr id="3074" name="Picture 2" descr="http://www.specialneeds.com/sites/default/files/imagecache/300_Wide/sites/specialneeds.com/files/%20%20go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224" y="5168986"/>
            <a:ext cx="2367776" cy="168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3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including a description of AT</a:t>
            </a:r>
          </a:p>
        </p:txBody>
      </p:sp>
      <p:sp>
        <p:nvSpPr>
          <p:cNvPr id="3" name="Content Placeholder 2"/>
          <p:cNvSpPr>
            <a:spLocks noGrp="1"/>
          </p:cNvSpPr>
          <p:nvPr>
            <p:ph idx="1"/>
          </p:nvPr>
        </p:nvSpPr>
        <p:spPr/>
        <p:txBody>
          <a:bodyPr/>
          <a:lstStyle/>
          <a:p>
            <a:r>
              <a:rPr lang="en-US" dirty="0"/>
              <a:t>Betsy will independently make statements, comments, and ask questions in 4 out of 5 opportunities using single word utterances, picture supports and/or a voice output communication device</a:t>
            </a:r>
          </a:p>
          <a:p>
            <a:endParaRPr lang="en-US" dirty="0"/>
          </a:p>
          <a:p>
            <a:pPr marL="0" indent="0">
              <a:buNone/>
            </a:pPr>
            <a:endParaRPr lang="en-US" dirty="0"/>
          </a:p>
          <a:p>
            <a:r>
              <a:rPr lang="en-US" dirty="0"/>
              <a:t>Johnny Jim will produce a two paragraph essay, including an introduction, supporting details, and conclusion, given access to word processing</a:t>
            </a:r>
          </a:p>
          <a:p>
            <a:endParaRPr lang="en-US" dirty="0"/>
          </a:p>
        </p:txBody>
      </p:sp>
    </p:spTree>
    <p:extLst>
      <p:ext uri="{BB962C8B-B14F-4D97-AF65-F5344CB8AC3E}">
        <p14:creationId xmlns:p14="http://schemas.microsoft.com/office/powerpoint/2010/main" val="102967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Supplementary Aides and Services	</a:t>
            </a:r>
          </a:p>
        </p:txBody>
      </p:sp>
      <p:sp>
        <p:nvSpPr>
          <p:cNvPr id="3" name="Content Placeholder 2"/>
          <p:cNvSpPr>
            <a:spLocks noGrp="1"/>
          </p:cNvSpPr>
          <p:nvPr>
            <p:ph idx="1"/>
          </p:nvPr>
        </p:nvSpPr>
        <p:spPr/>
        <p:txBody>
          <a:bodyPr>
            <a:normAutofit/>
          </a:bodyPr>
          <a:lstStyle/>
          <a:p>
            <a:r>
              <a:rPr lang="en-US" dirty="0"/>
              <a:t>Assistive technology tools that have been deemed necessary should be described in the modification, accommodations, and supports</a:t>
            </a:r>
          </a:p>
          <a:p>
            <a:r>
              <a:rPr lang="en-US" dirty="0"/>
              <a:t>IEP teams should utilize descriptions of devices, include specific necessary features, rather than brand names</a:t>
            </a:r>
          </a:p>
          <a:p>
            <a:r>
              <a:rPr lang="en-US" dirty="0"/>
              <a:t>If teams identify particular devices through the AT consideration process that are appropriate for functional use assessment in the customary environment (I.e.: classroom), they may be listed in Supplementary Aides and services </a:t>
            </a:r>
          </a:p>
          <a:p>
            <a:pPr lvl="1"/>
            <a:r>
              <a:rPr lang="en-US" dirty="0"/>
              <a:t>Timeframes for the functional assessment should be listed in the IEP</a:t>
            </a:r>
          </a:p>
          <a:p>
            <a:pPr lvl="1"/>
            <a:r>
              <a:rPr lang="en-US" dirty="0"/>
              <a:t>IEPs should be revised to reflect outcomes </a:t>
            </a:r>
          </a:p>
        </p:txBody>
      </p:sp>
      <p:pic>
        <p:nvPicPr>
          <p:cNvPr id="5122" name="Picture 2" descr="http://www.parentingnh.com/images/cache/cache_3/cache_7/cache_2/iStock_000011854743_Full-b08c1273.jpeg?ver=1442346675&amp;aspectrati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896" y="4504163"/>
            <a:ext cx="1883070" cy="23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6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Descriptions of AT Supports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0366630"/>
              </p:ext>
            </p:extLst>
          </p:nvPr>
        </p:nvGraphicFramePr>
        <p:xfrm>
          <a:off x="1103313" y="1383956"/>
          <a:ext cx="9302553" cy="3749040"/>
        </p:xfrm>
        <a:graphic>
          <a:graphicData uri="http://schemas.openxmlformats.org/drawingml/2006/table">
            <a:tbl>
              <a:tblPr firstRow="1" bandRow="1">
                <a:tableStyleId>{5C22544A-7EE6-4342-B048-85BDC9FD1C3A}</a:tableStyleId>
              </a:tblPr>
              <a:tblGrid>
                <a:gridCol w="2205355">
                  <a:extLst>
                    <a:ext uri="{9D8B030D-6E8A-4147-A177-3AD203B41FA5}">
                      <a16:colId xmlns:a16="http://schemas.microsoft.com/office/drawing/2014/main" val="3561082695"/>
                    </a:ext>
                  </a:extLst>
                </a:gridCol>
                <a:gridCol w="3518338">
                  <a:extLst>
                    <a:ext uri="{9D8B030D-6E8A-4147-A177-3AD203B41FA5}">
                      <a16:colId xmlns:a16="http://schemas.microsoft.com/office/drawing/2014/main" val="187860319"/>
                    </a:ext>
                  </a:extLst>
                </a:gridCol>
                <a:gridCol w="3578860">
                  <a:extLst>
                    <a:ext uri="{9D8B030D-6E8A-4147-A177-3AD203B41FA5}">
                      <a16:colId xmlns:a16="http://schemas.microsoft.com/office/drawing/2014/main" val="3648939655"/>
                    </a:ext>
                  </a:extLst>
                </a:gridCol>
              </a:tblGrid>
              <a:tr h="333231">
                <a:tc>
                  <a:txBody>
                    <a:bodyPr/>
                    <a:lstStyle/>
                    <a:p>
                      <a:r>
                        <a:rPr lang="en-US" dirty="0"/>
                        <a:t>Content Area</a:t>
                      </a:r>
                    </a:p>
                  </a:txBody>
                  <a:tcPr/>
                </a:tc>
                <a:tc>
                  <a:txBody>
                    <a:bodyPr/>
                    <a:lstStyle/>
                    <a:p>
                      <a:r>
                        <a:rPr lang="en-US" dirty="0"/>
                        <a:t>Name</a:t>
                      </a:r>
                      <a:r>
                        <a:rPr lang="en-US" baseline="0" dirty="0"/>
                        <a:t> of Selected Support</a:t>
                      </a:r>
                      <a:endParaRPr lang="en-US" dirty="0"/>
                    </a:p>
                  </a:txBody>
                  <a:tcPr/>
                </a:tc>
                <a:tc>
                  <a:txBody>
                    <a:bodyPr/>
                    <a:lstStyle/>
                    <a:p>
                      <a:r>
                        <a:rPr lang="en-US" baseline="0" dirty="0"/>
                        <a:t>Examples for writing IEPs:</a:t>
                      </a:r>
                      <a:endParaRPr lang="en-US" dirty="0"/>
                    </a:p>
                  </a:txBody>
                  <a:tcPr/>
                </a:tc>
                <a:extLst>
                  <a:ext uri="{0D108BD9-81ED-4DB2-BD59-A6C34878D82A}">
                    <a16:rowId xmlns:a16="http://schemas.microsoft.com/office/drawing/2014/main" val="2330158213"/>
                  </a:ext>
                </a:extLst>
              </a:tr>
              <a:tr h="1068166">
                <a:tc>
                  <a:txBody>
                    <a:bodyPr/>
                    <a:lstStyle/>
                    <a:p>
                      <a:r>
                        <a:rPr lang="en-US" dirty="0"/>
                        <a:t>Written Expression</a:t>
                      </a:r>
                    </a:p>
                  </a:txBody>
                  <a:tcPr/>
                </a:tc>
                <a:tc>
                  <a:txBody>
                    <a:bodyPr/>
                    <a:lstStyle/>
                    <a:p>
                      <a:r>
                        <a:rPr lang="en-US" dirty="0" err="1"/>
                        <a:t>Co:Writer</a:t>
                      </a:r>
                      <a:r>
                        <a:rPr lang="en-US" dirty="0"/>
                        <a:t>-</a:t>
                      </a:r>
                      <a:r>
                        <a:rPr lang="en-US" baseline="0" dirty="0"/>
                        <a:t> </a:t>
                      </a:r>
                      <a:r>
                        <a:rPr lang="en-US" dirty="0"/>
                        <a:t>Word prediction </a:t>
                      </a:r>
                    </a:p>
                  </a:txBody>
                  <a:tcPr/>
                </a:tc>
                <a:tc>
                  <a:txBody>
                    <a:bodyPr/>
                    <a:lstStyle/>
                    <a:p>
                      <a:r>
                        <a:rPr lang="en-US" dirty="0"/>
                        <a:t>Software supports for writing. Word processing with word prediction for writing assignments</a:t>
                      </a:r>
                    </a:p>
                  </a:txBody>
                  <a:tcPr/>
                </a:tc>
                <a:extLst>
                  <a:ext uri="{0D108BD9-81ED-4DB2-BD59-A6C34878D82A}">
                    <a16:rowId xmlns:a16="http://schemas.microsoft.com/office/drawing/2014/main" val="1103256238"/>
                  </a:ext>
                </a:extLst>
              </a:tr>
              <a:tr h="821666">
                <a:tc>
                  <a:txBody>
                    <a:bodyPr/>
                    <a:lstStyle/>
                    <a:p>
                      <a:r>
                        <a:rPr lang="en-US" dirty="0"/>
                        <a:t>Reading</a:t>
                      </a:r>
                    </a:p>
                  </a:txBody>
                  <a:tcPr/>
                </a:tc>
                <a:tc>
                  <a:txBody>
                    <a:bodyPr/>
                    <a:lstStyle/>
                    <a:p>
                      <a:r>
                        <a:rPr lang="en-US" dirty="0" err="1"/>
                        <a:t>Bookshare</a:t>
                      </a:r>
                      <a:r>
                        <a:rPr lang="en-US" dirty="0"/>
                        <a:t>- Digital text</a:t>
                      </a:r>
                    </a:p>
                  </a:txBody>
                  <a:tcPr/>
                </a:tc>
                <a:tc>
                  <a:txBody>
                    <a:bodyPr/>
                    <a:lstStyle/>
                    <a:p>
                      <a:r>
                        <a:rPr lang="en-US" dirty="0"/>
                        <a:t>Accessible Educational Material- Electronic Text with Text-to-speech</a:t>
                      </a:r>
                    </a:p>
                  </a:txBody>
                  <a:tcPr/>
                </a:tc>
                <a:extLst>
                  <a:ext uri="{0D108BD9-81ED-4DB2-BD59-A6C34878D82A}">
                    <a16:rowId xmlns:a16="http://schemas.microsoft.com/office/drawing/2014/main" val="88025160"/>
                  </a:ext>
                </a:extLst>
              </a:tr>
              <a:tr h="575166">
                <a:tc>
                  <a:txBody>
                    <a:bodyPr/>
                    <a:lstStyle/>
                    <a:p>
                      <a:r>
                        <a:rPr lang="en-US" dirty="0"/>
                        <a:t>Mathematics</a:t>
                      </a:r>
                    </a:p>
                  </a:txBody>
                  <a:tcPr/>
                </a:tc>
                <a:tc>
                  <a:txBody>
                    <a:bodyPr/>
                    <a:lstStyle/>
                    <a:p>
                      <a:r>
                        <a:rPr lang="en-US" dirty="0"/>
                        <a:t>Panther Math Paper app</a:t>
                      </a:r>
                    </a:p>
                  </a:txBody>
                  <a:tcPr/>
                </a:tc>
                <a:tc>
                  <a:txBody>
                    <a:bodyPr/>
                    <a:lstStyle/>
                    <a:p>
                      <a:r>
                        <a:rPr lang="en-US" dirty="0"/>
                        <a:t>Accessible electronic math worksheets</a:t>
                      </a:r>
                    </a:p>
                  </a:txBody>
                  <a:tcPr/>
                </a:tc>
                <a:extLst>
                  <a:ext uri="{0D108BD9-81ED-4DB2-BD59-A6C34878D82A}">
                    <a16:rowId xmlns:a16="http://schemas.microsoft.com/office/drawing/2014/main" val="3353179545"/>
                  </a:ext>
                </a:extLst>
              </a:tr>
              <a:tr h="575166">
                <a:tc>
                  <a:txBody>
                    <a:bodyPr/>
                    <a:lstStyle/>
                    <a:p>
                      <a:r>
                        <a:rPr lang="en-US" dirty="0"/>
                        <a:t>Communication</a:t>
                      </a:r>
                    </a:p>
                  </a:txBody>
                  <a:tcPr/>
                </a:tc>
                <a:tc>
                  <a:txBody>
                    <a:bodyPr/>
                    <a:lstStyle/>
                    <a:p>
                      <a:r>
                        <a:rPr lang="en-US" dirty="0"/>
                        <a:t>iPad</a:t>
                      </a:r>
                      <a:r>
                        <a:rPr lang="en-US" baseline="0" dirty="0"/>
                        <a:t> with Proloqou2Go app</a:t>
                      </a:r>
                      <a:endParaRPr lang="en-US" dirty="0"/>
                    </a:p>
                  </a:txBody>
                  <a:tcPr/>
                </a:tc>
                <a:tc>
                  <a:txBody>
                    <a:bodyPr/>
                    <a:lstStyle/>
                    <a:p>
                      <a:r>
                        <a:rPr lang="en-US" dirty="0"/>
                        <a:t>Dynamic display voice output communication device</a:t>
                      </a:r>
                    </a:p>
                  </a:txBody>
                  <a:tcPr/>
                </a:tc>
                <a:extLst>
                  <a:ext uri="{0D108BD9-81ED-4DB2-BD59-A6C34878D82A}">
                    <a16:rowId xmlns:a16="http://schemas.microsoft.com/office/drawing/2014/main" val="1328567410"/>
                  </a:ext>
                </a:extLst>
              </a:tr>
            </a:tbl>
          </a:graphicData>
        </a:graphic>
      </p:graphicFrame>
      <p:sp>
        <p:nvSpPr>
          <p:cNvPr id="5" name="TextBox 4"/>
          <p:cNvSpPr txBox="1"/>
          <p:nvPr/>
        </p:nvSpPr>
        <p:spPr>
          <a:xfrm>
            <a:off x="1103313" y="5461686"/>
            <a:ext cx="9053941" cy="1107996"/>
          </a:xfrm>
          <a:prstGeom prst="rect">
            <a:avLst/>
          </a:prstGeom>
          <a:noFill/>
        </p:spPr>
        <p:txBody>
          <a:bodyPr wrap="square" rtlCol="0">
            <a:spAutoFit/>
          </a:bodyPr>
          <a:lstStyle/>
          <a:p>
            <a:pPr lvl="2"/>
            <a:r>
              <a:rPr lang="en-US" sz="1200" dirty="0"/>
              <a:t>Please refer to “Assistive Technology as a Related Service in Easy IEP For Established AT students“ document for further guidance:</a:t>
            </a:r>
          </a:p>
          <a:p>
            <a:pPr lvl="2"/>
            <a:r>
              <a:rPr lang="en-US" sz="1200" dirty="0">
                <a:hlinkClick r:id="rId2"/>
              </a:rPr>
              <a:t>http://www.washoeschools.net/cms/lib08/NV01912265/Centricity/Domain/278/AT%20%20Easy%20IEP%20Established%20Student%20Checklist%2011.16.pdf</a:t>
            </a:r>
            <a:endParaRPr lang="en-US" sz="1200" dirty="0"/>
          </a:p>
          <a:p>
            <a:pPr lvl="2"/>
            <a:endParaRPr lang="en-US" dirty="0"/>
          </a:p>
        </p:txBody>
      </p:sp>
    </p:spTree>
    <p:extLst>
      <p:ext uri="{BB962C8B-B14F-4D97-AF65-F5344CB8AC3E}">
        <p14:creationId xmlns:p14="http://schemas.microsoft.com/office/powerpoint/2010/main" val="309444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95" y="172302"/>
            <a:ext cx="9404723" cy="1400530"/>
          </a:xfrm>
        </p:spPr>
        <p:txBody>
          <a:bodyPr/>
          <a:lstStyle/>
          <a:p>
            <a:r>
              <a:rPr lang="en-US" dirty="0"/>
              <a:t>Related Services	</a:t>
            </a:r>
          </a:p>
        </p:txBody>
      </p:sp>
      <p:sp>
        <p:nvSpPr>
          <p:cNvPr id="3" name="Content Placeholder 2"/>
          <p:cNvSpPr>
            <a:spLocks noGrp="1"/>
          </p:cNvSpPr>
          <p:nvPr>
            <p:ph idx="1"/>
          </p:nvPr>
        </p:nvSpPr>
        <p:spPr>
          <a:xfrm>
            <a:off x="944816" y="1040982"/>
            <a:ext cx="9345232" cy="5201322"/>
          </a:xfrm>
        </p:spPr>
        <p:txBody>
          <a:bodyPr>
            <a:normAutofit lnSpcReduction="10000"/>
          </a:bodyPr>
          <a:lstStyle/>
          <a:p>
            <a:r>
              <a:rPr lang="en-US" dirty="0"/>
              <a:t>A variety of staff members support students in the selection and use of AT devices</a:t>
            </a:r>
          </a:p>
          <a:p>
            <a:r>
              <a:rPr lang="en-US" u="sng" dirty="0"/>
              <a:t>Not all students who require AT devices require “Assistive Technology” as a related service in their IEP</a:t>
            </a:r>
          </a:p>
          <a:p>
            <a:r>
              <a:rPr lang="en-US" dirty="0"/>
              <a:t>Many AT tools are available at school sites to meet the needs of the students and site staff may have the knowledge required to make AT decisions and provide needed materials</a:t>
            </a:r>
          </a:p>
          <a:p>
            <a:r>
              <a:rPr lang="en-US" dirty="0"/>
              <a:t>Many related service providers such as OT, PT, Vision, and audiology also provide AT in addition to AT Specialists from the AT team</a:t>
            </a:r>
          </a:p>
          <a:p>
            <a:r>
              <a:rPr lang="en-US" i="1" dirty="0"/>
              <a:t>Adding “Assistive Technology” as a related service is only necessary when an IEP team requires the support of an AT Specialist to help with decision making, securing additional materials, or receiving specialized training</a:t>
            </a:r>
          </a:p>
          <a:p>
            <a:pPr lvl="1"/>
            <a:r>
              <a:rPr lang="en-US" dirty="0"/>
              <a:t>AT is added as a “consult” so that an AT specialist can work with the site team to determine the scope of assistance needed and collaborate with staff and families to make on-going AT decisions </a:t>
            </a:r>
          </a:p>
          <a:p>
            <a:pPr lvl="2"/>
            <a:endParaRPr lang="en-US" dirty="0"/>
          </a:p>
        </p:txBody>
      </p:sp>
      <p:pic>
        <p:nvPicPr>
          <p:cNvPr id="6146" name="Picture 2" descr="https://www.ocps.net/cs/ese/related/PublishingImages/colorful-puzzle-pie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9539" y="292456"/>
            <a:ext cx="1936578" cy="145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7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50" y="548640"/>
            <a:ext cx="10018713" cy="1239819"/>
          </a:xfrm>
        </p:spPr>
        <p:txBody>
          <a:bodyPr/>
          <a:lstStyle/>
          <a:p>
            <a:r>
              <a:rPr lang="en-US" dirty="0"/>
              <a:t>Who am I??	</a:t>
            </a:r>
          </a:p>
        </p:txBody>
      </p:sp>
      <p:sp>
        <p:nvSpPr>
          <p:cNvPr id="3" name="Content Placeholder 2"/>
          <p:cNvSpPr>
            <a:spLocks noGrp="1"/>
          </p:cNvSpPr>
          <p:nvPr>
            <p:ph idx="1"/>
          </p:nvPr>
        </p:nvSpPr>
        <p:spPr>
          <a:xfrm>
            <a:off x="934543" y="1682133"/>
            <a:ext cx="10018713" cy="4989714"/>
          </a:xfrm>
        </p:spPr>
        <p:txBody>
          <a:bodyPr>
            <a:normAutofit/>
          </a:bodyPr>
          <a:lstStyle/>
          <a:p>
            <a:r>
              <a:rPr lang="en-US" sz="2000" dirty="0"/>
              <a:t>Special Education teacher by heart and education – 25 years</a:t>
            </a:r>
          </a:p>
          <a:p>
            <a:r>
              <a:rPr lang="en-US" sz="2000" dirty="0"/>
              <a:t>Bachelor’s in Elementary and Special Education; Master’s in Curriculum and Instruction</a:t>
            </a:r>
          </a:p>
          <a:p>
            <a:r>
              <a:rPr lang="en-US" sz="2000" dirty="0"/>
              <a:t>Assistive Technology </a:t>
            </a:r>
            <a:r>
              <a:rPr lang="en-US" dirty="0"/>
              <a:t>Specialist</a:t>
            </a:r>
            <a:endParaRPr lang="en-US" sz="2000" dirty="0"/>
          </a:p>
          <a:p>
            <a:r>
              <a:rPr lang="en-US" sz="2000" dirty="0"/>
              <a:t>Adjunct Faculty – University of Nevada, Reno </a:t>
            </a:r>
          </a:p>
          <a:p>
            <a:r>
              <a:rPr lang="en-US" sz="2000" dirty="0"/>
              <a:t>Special Education Mentor for New Teacher Center</a:t>
            </a:r>
          </a:p>
          <a:p>
            <a:r>
              <a:rPr lang="en-US" sz="2000" dirty="0"/>
              <a:t>Former State Board Member: Nevada Governor’s Council on Developmental Disabilities, Special Education Advisory Committee and Interagency Transition Advisory Board</a:t>
            </a:r>
          </a:p>
          <a:p>
            <a:r>
              <a:rPr lang="en-US" sz="2000" dirty="0"/>
              <a:t>Advocate for PWDs</a:t>
            </a:r>
          </a:p>
          <a:p>
            <a:r>
              <a:rPr lang="en-US" dirty="0"/>
              <a:t>Zac’s Mom</a:t>
            </a:r>
            <a:endParaRPr lang="en-US" sz="2000" dirty="0"/>
          </a:p>
          <a:p>
            <a:pPr marL="0" indent="0">
              <a:buNone/>
            </a:pPr>
            <a:endParaRPr lang="en-US" dirty="0"/>
          </a:p>
        </p:txBody>
      </p:sp>
    </p:spTree>
    <p:extLst>
      <p:ext uri="{BB962C8B-B14F-4D97-AF65-F5344CB8AC3E}">
        <p14:creationId xmlns:p14="http://schemas.microsoft.com/office/powerpoint/2010/main" val="164869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Will the student require AT as a related service?</a:t>
            </a:r>
          </a:p>
        </p:txBody>
      </p:sp>
      <p:sp>
        <p:nvSpPr>
          <p:cNvPr id="3" name="Content Placeholder 2"/>
          <p:cNvSpPr>
            <a:spLocks noGrp="1"/>
          </p:cNvSpPr>
          <p:nvPr>
            <p:ph idx="1"/>
          </p:nvPr>
        </p:nvSpPr>
        <p:spPr/>
        <p:txBody>
          <a:bodyPr>
            <a:normAutofit fontScale="92500" lnSpcReduction="10000"/>
          </a:bodyPr>
          <a:lstStyle/>
          <a:p>
            <a:r>
              <a:rPr lang="en-US" dirty="0"/>
              <a:t>Johnny Jim is in the 5</a:t>
            </a:r>
            <a:r>
              <a:rPr lang="en-US" baseline="30000" dirty="0"/>
              <a:t>th</a:t>
            </a:r>
            <a:r>
              <a:rPr lang="en-US" dirty="0"/>
              <a:t> grade and struggles with anything that involves paper/pencil activities and completing assignments.  His school has a portable computer for every student.  The team has decided to modify Johnny Jim’s assignments so he can use the portable computer for all his work.</a:t>
            </a:r>
          </a:p>
          <a:p>
            <a:endParaRPr lang="en-US" dirty="0"/>
          </a:p>
          <a:p>
            <a:r>
              <a:rPr lang="en-US" dirty="0"/>
              <a:t>Consideration of Special Factors – Check “yes” and make sure to make a statement of the AT in the IEP</a:t>
            </a:r>
          </a:p>
          <a:p>
            <a:endParaRPr lang="en-US" dirty="0"/>
          </a:p>
          <a:p>
            <a:endParaRPr lang="en-US" dirty="0"/>
          </a:p>
          <a:p>
            <a:r>
              <a:rPr lang="en-US" dirty="0"/>
              <a:t>Related Service – not required as school can meet the needs of the student</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666" y="4537260"/>
            <a:ext cx="9183382" cy="4953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508" y="5854931"/>
            <a:ext cx="9240540" cy="181000"/>
          </a:xfrm>
          <a:prstGeom prst="rect">
            <a:avLst/>
          </a:prstGeom>
        </p:spPr>
      </p:pic>
    </p:spTree>
    <p:extLst>
      <p:ext uri="{BB962C8B-B14F-4D97-AF65-F5344CB8AC3E}">
        <p14:creationId xmlns:p14="http://schemas.microsoft.com/office/powerpoint/2010/main" val="1738462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Will the student require AT as a related service?</a:t>
            </a:r>
          </a:p>
        </p:txBody>
      </p:sp>
      <p:sp>
        <p:nvSpPr>
          <p:cNvPr id="3" name="Content Placeholder 2"/>
          <p:cNvSpPr>
            <a:spLocks noGrp="1"/>
          </p:cNvSpPr>
          <p:nvPr>
            <p:ph idx="1"/>
          </p:nvPr>
        </p:nvSpPr>
        <p:spPr/>
        <p:txBody>
          <a:bodyPr>
            <a:normAutofit lnSpcReduction="10000"/>
          </a:bodyPr>
          <a:lstStyle/>
          <a:p>
            <a:r>
              <a:rPr lang="en-US" dirty="0"/>
              <a:t>Betsy exhibits a severe expressive communication impairment.  She communicates with peers and adults using vocalizations, gestures, and a few single words.  The team is currently using picture supports to aid in communication but are seeking an Assistive Technology Consultation to explore additional supports to enhance Betsy’s communication skills.</a:t>
            </a:r>
          </a:p>
          <a:p>
            <a:r>
              <a:rPr lang="en-US" dirty="0"/>
              <a:t>Consideration of Special Factors – Check “yes” and make sure the </a:t>
            </a:r>
            <a:r>
              <a:rPr lang="en-US" u="sng" dirty="0"/>
              <a:t>need for AT </a:t>
            </a:r>
            <a:r>
              <a:rPr lang="en-US" dirty="0"/>
              <a:t>is reflected in Present Levels</a:t>
            </a:r>
          </a:p>
          <a:p>
            <a:endParaRPr lang="en-US" dirty="0"/>
          </a:p>
          <a:p>
            <a:endParaRPr lang="en-US" dirty="0"/>
          </a:p>
          <a:p>
            <a:r>
              <a:rPr lang="en-US" dirty="0"/>
              <a:t>Related Service – add AT and make a referral to the AT team</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666" y="4537260"/>
            <a:ext cx="9183382" cy="4953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666" y="5765187"/>
            <a:ext cx="9202434" cy="171474"/>
          </a:xfrm>
          <a:prstGeom prst="rect">
            <a:avLst/>
          </a:prstGeom>
        </p:spPr>
      </p:pic>
    </p:spTree>
    <p:extLst>
      <p:ext uri="{BB962C8B-B14F-4D97-AF65-F5344CB8AC3E}">
        <p14:creationId xmlns:p14="http://schemas.microsoft.com/office/powerpoint/2010/main" val="420984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consideration process….</a:t>
            </a:r>
          </a:p>
        </p:txBody>
      </p:sp>
      <p:sp>
        <p:nvSpPr>
          <p:cNvPr id="3" name="Content Placeholder 2"/>
          <p:cNvSpPr>
            <a:spLocks noGrp="1"/>
          </p:cNvSpPr>
          <p:nvPr>
            <p:ph idx="1"/>
          </p:nvPr>
        </p:nvSpPr>
        <p:spPr/>
        <p:txBody>
          <a:bodyPr/>
          <a:lstStyle/>
          <a:p>
            <a:r>
              <a:rPr lang="en-US" dirty="0"/>
              <a:t>“Evaluation” should be an ongoing, collaborative, dynamic, functional, student centered process involving the entire team</a:t>
            </a:r>
          </a:p>
          <a:p>
            <a:pPr lvl="1"/>
            <a:r>
              <a:rPr lang="en-US" dirty="0"/>
              <a:t>Example of student from California with a formal “assessment”</a:t>
            </a:r>
          </a:p>
          <a:p>
            <a:pPr lvl="1"/>
            <a:endParaRPr lang="en-US" dirty="0"/>
          </a:p>
          <a:p>
            <a:r>
              <a:rPr lang="en-US" dirty="0"/>
              <a:t>Best practice is to use the SETT model </a:t>
            </a:r>
          </a:p>
        </p:txBody>
      </p:sp>
    </p:spTree>
    <p:extLst>
      <p:ext uri="{BB962C8B-B14F-4D97-AF65-F5344CB8AC3E}">
        <p14:creationId xmlns:p14="http://schemas.microsoft.com/office/powerpoint/2010/main" val="288947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 Framework</a:t>
            </a:r>
          </a:p>
        </p:txBody>
      </p:sp>
      <p:sp>
        <p:nvSpPr>
          <p:cNvPr id="3" name="Content Placeholder 2"/>
          <p:cNvSpPr>
            <a:spLocks noGrp="1"/>
          </p:cNvSpPr>
          <p:nvPr>
            <p:ph idx="1"/>
          </p:nvPr>
        </p:nvSpPr>
        <p:spPr/>
        <p:txBody>
          <a:bodyPr>
            <a:normAutofit lnSpcReduction="10000"/>
          </a:bodyPr>
          <a:lstStyle/>
          <a:p>
            <a:r>
              <a:rPr lang="en-US" dirty="0">
                <a:hlinkClick r:id="rId2"/>
              </a:rPr>
              <a:t>SETT by Joy </a:t>
            </a:r>
            <a:r>
              <a:rPr lang="en-US" dirty="0" err="1">
                <a:hlinkClick r:id="rId2"/>
              </a:rPr>
              <a:t>Zabala</a:t>
            </a:r>
            <a:r>
              <a:rPr lang="en-US" dirty="0"/>
              <a:t>  </a:t>
            </a:r>
          </a:p>
          <a:p>
            <a:endParaRPr lang="en-US" dirty="0"/>
          </a:p>
          <a:p>
            <a:r>
              <a:rPr lang="en-US" dirty="0"/>
              <a:t>Student</a:t>
            </a:r>
          </a:p>
          <a:p>
            <a:r>
              <a:rPr lang="en-US" dirty="0"/>
              <a:t>Environment</a:t>
            </a:r>
          </a:p>
          <a:p>
            <a:r>
              <a:rPr lang="en-US" dirty="0"/>
              <a:t>Task</a:t>
            </a:r>
          </a:p>
          <a:p>
            <a:r>
              <a:rPr lang="en-US" dirty="0"/>
              <a:t>Tool</a:t>
            </a:r>
          </a:p>
          <a:p>
            <a:endParaRPr lang="en-US" dirty="0"/>
          </a:p>
          <a:p>
            <a:endParaRPr lang="en-US" dirty="0"/>
          </a:p>
          <a:p>
            <a:r>
              <a:rPr lang="en-US" dirty="0"/>
              <a:t>**** Top down, not bottom up</a:t>
            </a:r>
          </a:p>
          <a:p>
            <a:r>
              <a:rPr lang="en-US" dirty="0"/>
              <a:t>****Shiny Object Syndrome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499" y="1934467"/>
            <a:ext cx="4224183" cy="2815022"/>
          </a:xfrm>
          <a:prstGeom prst="rect">
            <a:avLst/>
          </a:prstGeom>
        </p:spPr>
      </p:pic>
    </p:spTree>
    <p:extLst>
      <p:ext uri="{BB962C8B-B14F-4D97-AF65-F5344CB8AC3E}">
        <p14:creationId xmlns:p14="http://schemas.microsoft.com/office/powerpoint/2010/main" val="26070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431"/>
            <a:ext cx="10096500" cy="1150907"/>
          </a:xfrm>
        </p:spPr>
        <p:txBody>
          <a:bodyPr/>
          <a:lstStyle/>
          <a:p>
            <a:r>
              <a:rPr lang="en-US" dirty="0"/>
              <a:t>Student</a:t>
            </a:r>
          </a:p>
        </p:txBody>
      </p:sp>
      <p:sp>
        <p:nvSpPr>
          <p:cNvPr id="3" name="Content Placeholder 2"/>
          <p:cNvSpPr>
            <a:spLocks noGrp="1"/>
          </p:cNvSpPr>
          <p:nvPr>
            <p:ph idx="1"/>
          </p:nvPr>
        </p:nvSpPr>
        <p:spPr>
          <a:xfrm>
            <a:off x="794085" y="1921463"/>
            <a:ext cx="10096500" cy="4211557"/>
          </a:xfrm>
        </p:spPr>
        <p:txBody>
          <a:bodyPr>
            <a:noAutofit/>
          </a:bodyPr>
          <a:lstStyle/>
          <a:p>
            <a:r>
              <a:rPr lang="en-US" dirty="0"/>
              <a:t>Information about the person</a:t>
            </a:r>
          </a:p>
          <a:p>
            <a:pPr lvl="1"/>
            <a:r>
              <a:rPr lang="en-US" sz="2000" dirty="0"/>
              <a:t>Strengths</a:t>
            </a:r>
          </a:p>
          <a:p>
            <a:pPr lvl="1"/>
            <a:r>
              <a:rPr lang="en-US" sz="2000" dirty="0"/>
              <a:t>Weaknesses</a:t>
            </a:r>
          </a:p>
          <a:p>
            <a:pPr lvl="1"/>
            <a:r>
              <a:rPr lang="en-US" sz="2000" dirty="0"/>
              <a:t>Likes</a:t>
            </a:r>
          </a:p>
          <a:p>
            <a:pPr lvl="1"/>
            <a:r>
              <a:rPr lang="en-US" sz="2000" dirty="0"/>
              <a:t>Motivators</a:t>
            </a:r>
          </a:p>
          <a:p>
            <a:pPr lvl="1"/>
            <a:r>
              <a:rPr lang="en-US" sz="2000" dirty="0"/>
              <a:t>Behaviors</a:t>
            </a:r>
          </a:p>
          <a:p>
            <a:pPr lvl="1"/>
            <a:r>
              <a:rPr lang="en-US" sz="2000" dirty="0"/>
              <a:t>Special needs</a:t>
            </a:r>
          </a:p>
          <a:p>
            <a:pPr lvl="1"/>
            <a:r>
              <a:rPr lang="en-US" sz="2000" dirty="0"/>
              <a:t>Motor and cognitive skills</a:t>
            </a:r>
          </a:p>
          <a:p>
            <a:pPr lvl="1"/>
            <a:r>
              <a:rPr lang="en-US" sz="2000" dirty="0"/>
              <a:t>Previous experience with technology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023" y="1215246"/>
            <a:ext cx="2959677" cy="3684570"/>
          </a:xfrm>
          <a:prstGeom prst="rect">
            <a:avLst/>
          </a:prstGeom>
        </p:spPr>
      </p:pic>
    </p:spTree>
    <p:extLst>
      <p:ext uri="{BB962C8B-B14F-4D97-AF65-F5344CB8AC3E}">
        <p14:creationId xmlns:p14="http://schemas.microsoft.com/office/powerpoint/2010/main" val="247502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t>
            </a:r>
          </a:p>
        </p:txBody>
      </p:sp>
      <p:sp>
        <p:nvSpPr>
          <p:cNvPr id="3" name="Content Placeholder 2"/>
          <p:cNvSpPr>
            <a:spLocks noGrp="1"/>
          </p:cNvSpPr>
          <p:nvPr>
            <p:ph idx="1"/>
          </p:nvPr>
        </p:nvSpPr>
        <p:spPr/>
        <p:txBody>
          <a:bodyPr/>
          <a:lstStyle/>
          <a:p>
            <a:r>
              <a:rPr lang="en-US" dirty="0"/>
              <a:t>Where does the person spend most of their day?  </a:t>
            </a:r>
          </a:p>
          <a:p>
            <a:r>
              <a:rPr lang="en-US" dirty="0"/>
              <a:t>What technology does the school/class/agency/workplace currently have? (internet/</a:t>
            </a:r>
            <a:r>
              <a:rPr lang="en-US" dirty="0" err="1"/>
              <a:t>wifi</a:t>
            </a:r>
            <a:r>
              <a:rPr lang="en-US" dirty="0"/>
              <a:t>?)</a:t>
            </a:r>
          </a:p>
          <a:p>
            <a:r>
              <a:rPr lang="en-US" dirty="0"/>
              <a:t>How skilled is the staff that is working with the person in the areas of technology or AAC?</a:t>
            </a:r>
          </a:p>
          <a:p>
            <a:r>
              <a:rPr lang="en-US" dirty="0"/>
              <a:t>How many other students/people are there and how would you describe them?</a:t>
            </a:r>
          </a:p>
          <a:p>
            <a:r>
              <a:rPr lang="en-US" dirty="0"/>
              <a:t>What is the physical arrangement?  Are there special concerns?</a:t>
            </a:r>
          </a:p>
          <a:p>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8153" y="4620125"/>
            <a:ext cx="2019665" cy="2019665"/>
          </a:xfrm>
          <a:prstGeom prst="rect">
            <a:avLst/>
          </a:prstGeom>
        </p:spPr>
      </p:pic>
    </p:spTree>
    <p:extLst>
      <p:ext uri="{BB962C8B-B14F-4D97-AF65-F5344CB8AC3E}">
        <p14:creationId xmlns:p14="http://schemas.microsoft.com/office/powerpoint/2010/main" val="30829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Tasks</a:t>
            </a:r>
          </a:p>
        </p:txBody>
      </p:sp>
      <p:sp>
        <p:nvSpPr>
          <p:cNvPr id="3" name="Content Placeholder 2"/>
          <p:cNvSpPr>
            <a:spLocks noGrp="1"/>
          </p:cNvSpPr>
          <p:nvPr>
            <p:ph idx="1"/>
          </p:nvPr>
        </p:nvSpPr>
        <p:spPr>
          <a:xfrm>
            <a:off x="457200" y="1825626"/>
            <a:ext cx="8105887" cy="4424568"/>
          </a:xfrm>
        </p:spPr>
        <p:txBody>
          <a:bodyPr>
            <a:normAutofit fontScale="32500" lnSpcReduction="20000"/>
          </a:bodyPr>
          <a:lstStyle/>
          <a:p>
            <a:r>
              <a:rPr lang="en-US" sz="5900" dirty="0"/>
              <a:t>What is it you want the person to do that he/she is not able to do now?</a:t>
            </a:r>
          </a:p>
          <a:p>
            <a:pPr lvl="1"/>
            <a:r>
              <a:rPr lang="en-US" sz="5900" dirty="0"/>
              <a:t>Why would they want to do that anyway?</a:t>
            </a:r>
          </a:p>
          <a:p>
            <a:r>
              <a:rPr lang="en-US" sz="5900" dirty="0"/>
              <a:t>What are the other students/clients doing?  (discrepancy analysis)</a:t>
            </a:r>
          </a:p>
          <a:p>
            <a:r>
              <a:rPr lang="en-US" sz="5900" dirty="0"/>
              <a:t>What would the person like to do that he/she is not able to do now? (interview/observe)</a:t>
            </a:r>
          </a:p>
          <a:p>
            <a:r>
              <a:rPr lang="en-US" sz="5900" dirty="0"/>
              <a:t>How might technology support the person’s active participation in those activities?</a:t>
            </a:r>
          </a:p>
          <a:p>
            <a:endParaRPr lang="en-US" sz="3600" dirty="0"/>
          </a:p>
          <a:p>
            <a:endParaRPr lang="en-US" dirty="0"/>
          </a:p>
          <a:p>
            <a:endParaRPr lang="en-US" dirty="0"/>
          </a:p>
          <a:p>
            <a:endParaRPr lang="en-US" dirty="0"/>
          </a:p>
          <a:p>
            <a:endParaRPr lang="en-US" sz="5800" b="1" i="1" dirty="0"/>
          </a:p>
          <a:p>
            <a:r>
              <a:rPr lang="en-US" sz="5800" b="1" i="1" dirty="0"/>
              <a:t>Note:  You can’t modify it if it doesn’t exist</a:t>
            </a:r>
          </a:p>
        </p:txBody>
      </p:sp>
      <p:sp>
        <p:nvSpPr>
          <p:cNvPr id="4" name="Rectangle 3"/>
          <p:cNvSpPr/>
          <p:nvPr/>
        </p:nvSpPr>
        <p:spPr>
          <a:xfrm>
            <a:off x="4561609" y="313372"/>
            <a:ext cx="8686800" cy="369332"/>
          </a:xfrm>
          <a:prstGeom prst="rect">
            <a:avLst/>
          </a:prstGeom>
        </p:spPr>
        <p:txBody>
          <a:bodyPr wrap="square">
            <a:spAutoFit/>
          </a:bodyPr>
          <a:lstStyle/>
          <a:p>
            <a:r>
              <a:rPr lang="en-US" dirty="0">
                <a:latin typeface="Helvetica" panose="020B0604020202020204" pitchFamily="34" charset="0"/>
              </a:rPr>
              <a: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3804" y="2117121"/>
            <a:ext cx="1919791" cy="2878281"/>
          </a:xfrm>
          <a:prstGeom prst="rect">
            <a:avLst/>
          </a:prstGeom>
        </p:spPr>
      </p:pic>
    </p:spTree>
    <p:extLst>
      <p:ext uri="{BB962C8B-B14F-4D97-AF65-F5344CB8AC3E}">
        <p14:creationId xmlns:p14="http://schemas.microsoft.com/office/powerpoint/2010/main" val="9401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(now we talk about the stuff)</a:t>
            </a:r>
          </a:p>
        </p:txBody>
      </p:sp>
      <p:sp>
        <p:nvSpPr>
          <p:cNvPr id="3" name="Content Placeholder 2"/>
          <p:cNvSpPr>
            <a:spLocks noGrp="1"/>
          </p:cNvSpPr>
          <p:nvPr>
            <p:ph idx="1"/>
          </p:nvPr>
        </p:nvSpPr>
        <p:spPr/>
        <p:txBody>
          <a:bodyPr>
            <a:normAutofit/>
          </a:bodyPr>
          <a:lstStyle/>
          <a:p>
            <a:endParaRPr lang="en-US" dirty="0"/>
          </a:p>
          <a:p>
            <a:r>
              <a:rPr lang="en-US" dirty="0"/>
              <a:t>What is available at the site/home?</a:t>
            </a:r>
          </a:p>
          <a:p>
            <a:r>
              <a:rPr lang="en-US" dirty="0"/>
              <a:t>What no tech, low tech and high tech options should be considered when developing a system for the person with these needs and abilities doing these tasks in these environments?</a:t>
            </a:r>
          </a:p>
          <a:p>
            <a:r>
              <a:rPr lang="en-US" dirty="0"/>
              <a:t>What strategies might be used to invite increased performance?</a:t>
            </a:r>
          </a:p>
          <a:p>
            <a:r>
              <a:rPr lang="en-US" dirty="0"/>
              <a:t>How might these tools be tried out with the person in the customary environments in which they will be used?</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470" y="1424575"/>
            <a:ext cx="2397574" cy="1712552"/>
          </a:xfrm>
          <a:prstGeom prst="rect">
            <a:avLst/>
          </a:prstGeom>
        </p:spPr>
      </p:pic>
    </p:spTree>
    <p:extLst>
      <p:ext uri="{BB962C8B-B14F-4D97-AF65-F5344CB8AC3E}">
        <p14:creationId xmlns:p14="http://schemas.microsoft.com/office/powerpoint/2010/main" val="419965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WCSD AT Team is here to help (if you need it)!</a:t>
            </a:r>
          </a:p>
        </p:txBody>
      </p:sp>
      <p:sp>
        <p:nvSpPr>
          <p:cNvPr id="3" name="Content Placeholder 2"/>
          <p:cNvSpPr>
            <a:spLocks noGrp="1"/>
          </p:cNvSpPr>
          <p:nvPr>
            <p:ph idx="1"/>
          </p:nvPr>
        </p:nvSpPr>
        <p:spPr>
          <a:xfrm>
            <a:off x="1103312" y="2085278"/>
            <a:ext cx="7505429" cy="4667016"/>
          </a:xfrm>
        </p:spPr>
        <p:txBody>
          <a:bodyPr>
            <a:normAutofit fontScale="92500" lnSpcReduction="10000"/>
          </a:bodyPr>
          <a:lstStyle/>
          <a:p>
            <a:pPr lvl="0"/>
            <a:r>
              <a:rPr lang="en-US" dirty="0"/>
              <a:t>The Assistive Technology (AT) Team </a:t>
            </a:r>
            <a:r>
              <a:rPr lang="en-US" u="sng" dirty="0"/>
              <a:t>assists IEP teams </a:t>
            </a:r>
            <a:r>
              <a:rPr lang="en-US" dirty="0"/>
              <a:t>in making AT decisions and acquiring needed resources, materials, and training that may not be available at school sites</a:t>
            </a:r>
          </a:p>
          <a:p>
            <a:pPr lvl="1"/>
            <a:r>
              <a:rPr lang="en-US" dirty="0"/>
              <a:t>Assistance may include:</a:t>
            </a:r>
          </a:p>
          <a:p>
            <a:pPr lvl="2"/>
            <a:r>
              <a:rPr lang="en-US" dirty="0"/>
              <a:t>Guidance in the AT consideration process </a:t>
            </a:r>
          </a:p>
          <a:p>
            <a:pPr lvl="2"/>
            <a:r>
              <a:rPr lang="en-US" dirty="0"/>
              <a:t>Support for IEP teams to assess the functional needs of students related to AT</a:t>
            </a:r>
          </a:p>
          <a:p>
            <a:pPr lvl="2"/>
            <a:r>
              <a:rPr lang="en-US" dirty="0"/>
              <a:t>Selecting, procuring, designing, adapting, maintaining, customizing, or repairing AT tools ranging from no-tech to high-tech</a:t>
            </a:r>
          </a:p>
          <a:p>
            <a:pPr lvl="2"/>
            <a:r>
              <a:rPr lang="en-US" dirty="0"/>
              <a:t>Coordinating with teachers, therapists, other professionals, or agencies regarding assistive technology devices and services</a:t>
            </a:r>
          </a:p>
          <a:p>
            <a:pPr lvl="2"/>
            <a:r>
              <a:rPr lang="en-US" dirty="0"/>
              <a:t>Training and technical assistance for staff, students, and families </a:t>
            </a:r>
          </a:p>
          <a:p>
            <a:pPr lvl="2"/>
            <a:r>
              <a:rPr lang="en-US" dirty="0"/>
              <a:t>Guidance for writing AT into IEPs</a:t>
            </a:r>
          </a:p>
          <a:p>
            <a:endParaRPr lang="en-US" dirty="0"/>
          </a:p>
        </p:txBody>
      </p:sp>
      <p:sp>
        <p:nvSpPr>
          <p:cNvPr id="4" name="AutoShape 2" descr="Image result for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kingofwallpapers.com/help/help-00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9012204" y="2464418"/>
            <a:ext cx="2596563" cy="2760159"/>
          </a:xfrm>
          <a:prstGeom prst="rect">
            <a:avLst/>
          </a:prstGeom>
        </p:spPr>
      </p:pic>
    </p:spTree>
    <p:extLst>
      <p:ext uri="{BB962C8B-B14F-4D97-AF65-F5344CB8AC3E}">
        <p14:creationId xmlns:p14="http://schemas.microsoft.com/office/powerpoint/2010/main" val="91299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Teams….</a:t>
            </a:r>
          </a:p>
        </p:txBody>
      </p:sp>
      <p:sp>
        <p:nvSpPr>
          <p:cNvPr id="3" name="Content Placeholder 2"/>
          <p:cNvSpPr>
            <a:spLocks noGrp="1"/>
          </p:cNvSpPr>
          <p:nvPr>
            <p:ph idx="1"/>
          </p:nvPr>
        </p:nvSpPr>
        <p:spPr>
          <a:xfrm>
            <a:off x="1103312" y="2052918"/>
            <a:ext cx="8401635" cy="4195481"/>
          </a:xfrm>
        </p:spPr>
        <p:txBody>
          <a:bodyPr>
            <a:normAutofit lnSpcReduction="10000"/>
          </a:bodyPr>
          <a:lstStyle/>
          <a:p>
            <a:pPr marL="0" indent="0">
              <a:buNone/>
            </a:pPr>
            <a:r>
              <a:rPr lang="en-US" dirty="0"/>
              <a:t>A well balanced AT team will include professionals from several disciplines…</a:t>
            </a:r>
          </a:p>
          <a:p>
            <a:pPr marL="0" indent="0">
              <a:buNone/>
            </a:pPr>
            <a:endParaRPr lang="en-US" dirty="0"/>
          </a:p>
          <a:p>
            <a:pPr>
              <a:buFont typeface="Wingdings" panose="05000000000000000000" pitchFamily="2" charset="2"/>
              <a:buChar char="Ø"/>
            </a:pPr>
            <a:r>
              <a:rPr lang="en-US" dirty="0"/>
              <a:t>Speech/language pathologists are often leaders in assistive technology – especially when AAC (Alternate Augmentative Communication) is needed</a:t>
            </a:r>
          </a:p>
          <a:p>
            <a:pPr>
              <a:buFont typeface="Wingdings" panose="05000000000000000000" pitchFamily="2" charset="2"/>
              <a:buChar char="Ø"/>
            </a:pPr>
            <a:r>
              <a:rPr lang="en-US" dirty="0"/>
              <a:t>Teachers and occupational therapists will also be providers of AT. Their focus may be more on Accessible Educational Materials, implementation and classroom accommodations</a:t>
            </a:r>
          </a:p>
          <a:p>
            <a:pPr>
              <a:buFont typeface="Wingdings" panose="05000000000000000000" pitchFamily="2" charset="2"/>
              <a:buChar char="Ø"/>
            </a:pPr>
            <a:endParaRPr lang="en-US" dirty="0"/>
          </a:p>
          <a:p>
            <a:pPr>
              <a:buFont typeface="Wingdings" panose="05000000000000000000" pitchFamily="2" charset="2"/>
              <a:buChar char="Ø"/>
            </a:pPr>
            <a:r>
              <a:rPr lang="en-US" dirty="0"/>
              <a:t>A good AT team has a balance of professionals…all members work in all areas</a:t>
            </a:r>
          </a:p>
          <a:p>
            <a:pPr marL="0" indent="0">
              <a:buNone/>
            </a:pPr>
            <a:endParaRPr lang="en-US" dirty="0"/>
          </a:p>
        </p:txBody>
      </p:sp>
      <p:pic>
        <p:nvPicPr>
          <p:cNvPr id="4" name="Picture 3"/>
          <p:cNvPicPr>
            <a:picLocks noChangeAspect="1"/>
          </p:cNvPicPr>
          <p:nvPr/>
        </p:nvPicPr>
        <p:blipFill>
          <a:blip r:embed="rId2"/>
          <a:stretch>
            <a:fillRect/>
          </a:stretch>
        </p:blipFill>
        <p:spPr>
          <a:xfrm>
            <a:off x="9617242" y="1768641"/>
            <a:ext cx="2402305" cy="1801729"/>
          </a:xfrm>
          <a:prstGeom prst="rect">
            <a:avLst/>
          </a:prstGeom>
        </p:spPr>
      </p:pic>
    </p:spTree>
    <p:extLst>
      <p:ext uri="{BB962C8B-B14F-4D97-AF65-F5344CB8AC3E}">
        <p14:creationId xmlns:p14="http://schemas.microsoft.com/office/powerpoint/2010/main" val="94214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lstStyle/>
          <a:p>
            <a:r>
              <a:rPr lang="en-US" dirty="0"/>
              <a:t>AT in our schools - video</a:t>
            </a:r>
          </a:p>
          <a:p>
            <a:r>
              <a:rPr lang="en-US" dirty="0"/>
              <a:t>AT and the law</a:t>
            </a:r>
          </a:p>
          <a:p>
            <a:r>
              <a:rPr lang="en-US" dirty="0"/>
              <a:t>AT and the IEP</a:t>
            </a:r>
          </a:p>
          <a:p>
            <a:r>
              <a:rPr lang="en-US" dirty="0"/>
              <a:t>AT consideration and decision making process</a:t>
            </a:r>
          </a:p>
          <a:p>
            <a:r>
              <a:rPr lang="en-US" dirty="0"/>
              <a:t>Resources for everyone</a:t>
            </a:r>
          </a:p>
          <a:p>
            <a:r>
              <a:rPr lang="en-US" dirty="0"/>
              <a:t>Q and A</a:t>
            </a:r>
          </a:p>
          <a:p>
            <a:endParaRPr lang="en-US" dirty="0"/>
          </a:p>
          <a:p>
            <a:endParaRPr lang="en-US" dirty="0"/>
          </a:p>
        </p:txBody>
      </p:sp>
    </p:spTree>
    <p:extLst>
      <p:ext uri="{BB962C8B-B14F-4D97-AF65-F5344CB8AC3E}">
        <p14:creationId xmlns:p14="http://schemas.microsoft.com/office/powerpoint/2010/main" val="3363213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Making Good AT Decisions	</a:t>
            </a:r>
          </a:p>
        </p:txBody>
      </p:sp>
      <p:sp>
        <p:nvSpPr>
          <p:cNvPr id="3" name="Content Placeholder 2"/>
          <p:cNvSpPr>
            <a:spLocks noGrp="1"/>
          </p:cNvSpPr>
          <p:nvPr>
            <p:ph idx="1"/>
          </p:nvPr>
        </p:nvSpPr>
        <p:spPr>
          <a:xfrm>
            <a:off x="467692" y="1381016"/>
            <a:ext cx="8946541" cy="4195481"/>
          </a:xfrm>
        </p:spPr>
        <p:txBody>
          <a:bodyPr/>
          <a:lstStyle/>
          <a:p>
            <a:r>
              <a:rPr lang="en-US" dirty="0"/>
              <a:t>Students needs are fluid and ever changing </a:t>
            </a:r>
          </a:p>
          <a:p>
            <a:pPr marL="0" indent="0">
              <a:buNone/>
            </a:pPr>
            <a:endParaRPr lang="en-US" dirty="0"/>
          </a:p>
          <a:p>
            <a:r>
              <a:rPr lang="en-US" dirty="0"/>
              <a:t>On-going, collaborative, functional, dynamic AT decisions made in the customary environment best supports student success</a:t>
            </a:r>
          </a:p>
          <a:p>
            <a:pPr marL="0" indent="0">
              <a:buNone/>
            </a:pPr>
            <a:endParaRPr lang="en-US" dirty="0"/>
          </a:p>
          <a:p>
            <a:r>
              <a:rPr lang="en-US" dirty="0"/>
              <a:t>School teams are critical to the success of student’s use of AT</a:t>
            </a:r>
          </a:p>
          <a:p>
            <a:pPr marL="0" indent="0">
              <a:buNone/>
            </a:pPr>
            <a:endParaRPr lang="en-US" dirty="0"/>
          </a:p>
          <a:p>
            <a:r>
              <a:rPr lang="en-US" dirty="0"/>
              <a:t>After all, AT is not just about technology – AT is about improving the lives of people with disabilities </a:t>
            </a:r>
          </a:p>
          <a:p>
            <a:pPr lvl="1"/>
            <a:r>
              <a:rPr lang="en-US" sz="2000" dirty="0"/>
              <a:t>And we do that together! </a:t>
            </a:r>
          </a:p>
        </p:txBody>
      </p:sp>
      <p:pic>
        <p:nvPicPr>
          <p:cNvPr id="4" name="Picture 3"/>
          <p:cNvPicPr>
            <a:picLocks noChangeAspect="1"/>
          </p:cNvPicPr>
          <p:nvPr/>
        </p:nvPicPr>
        <p:blipFill>
          <a:blip r:embed="rId2"/>
          <a:stretch>
            <a:fillRect/>
          </a:stretch>
        </p:blipFill>
        <p:spPr>
          <a:xfrm>
            <a:off x="8127528" y="4983337"/>
            <a:ext cx="3844649" cy="1874663"/>
          </a:xfrm>
          <a:prstGeom prst="rect">
            <a:avLst/>
          </a:prstGeom>
        </p:spPr>
      </p:pic>
    </p:spTree>
    <p:extLst>
      <p:ext uri="{BB962C8B-B14F-4D97-AF65-F5344CB8AC3E}">
        <p14:creationId xmlns:p14="http://schemas.microsoft.com/office/powerpoint/2010/main" val="2885932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Our website has many resources….we update on a regular basis</a:t>
            </a:r>
          </a:p>
          <a:p>
            <a:endParaRPr lang="en-US" dirty="0"/>
          </a:p>
          <a:p>
            <a:pPr lvl="1"/>
            <a:r>
              <a:rPr lang="en-US" dirty="0"/>
              <a:t>Washoe County School District/Departments/Assistive Technology</a:t>
            </a:r>
          </a:p>
          <a:p>
            <a:pPr lvl="2"/>
            <a:r>
              <a:rPr lang="en-US" dirty="0">
                <a:hlinkClick r:id="rId2"/>
              </a:rPr>
              <a:t>https://www.washoeschools.net/Domain/278</a:t>
            </a:r>
            <a:endParaRPr lang="en-US" dirty="0"/>
          </a:p>
          <a:p>
            <a:pPr lvl="2"/>
            <a:endParaRPr lang="en-US" dirty="0"/>
          </a:p>
          <a:p>
            <a:pPr lvl="2"/>
            <a:endParaRPr lang="en-US" dirty="0"/>
          </a:p>
          <a:p>
            <a:pPr lvl="2"/>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3500688" y="3844969"/>
            <a:ext cx="4572501" cy="2739061"/>
          </a:xfrm>
          <a:prstGeom prst="rect">
            <a:avLst/>
          </a:prstGeom>
        </p:spPr>
      </p:pic>
    </p:spTree>
    <p:extLst>
      <p:ext uri="{BB962C8B-B14F-4D97-AF65-F5344CB8AC3E}">
        <p14:creationId xmlns:p14="http://schemas.microsoft.com/office/powerpoint/2010/main" val="1101111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131" y="2571156"/>
            <a:ext cx="8946541" cy="4195481"/>
          </a:xfrm>
        </p:spPr>
        <p:txBody>
          <a:bodyPr>
            <a:normAutofit fontScale="92500" lnSpcReduction="20000"/>
          </a:bodyPr>
          <a:lstStyle/>
          <a:p>
            <a:r>
              <a:rPr lang="en-US" dirty="0"/>
              <a:t>Sources:</a:t>
            </a:r>
          </a:p>
          <a:p>
            <a:pPr lvl="1"/>
            <a:r>
              <a:rPr lang="en-US" dirty="0"/>
              <a:t>U.S. Department of Education, Office of Special Education Programs’ (OSEP’s) IDEA website </a:t>
            </a:r>
            <a:r>
              <a:rPr lang="en-US" b="1" dirty="0">
                <a:hlinkClick r:id="rId2"/>
              </a:rPr>
              <a:t>http://idea.ed.gov/explore/view</a:t>
            </a:r>
            <a:endParaRPr lang="en-US" b="1" dirty="0"/>
          </a:p>
          <a:p>
            <a:pPr lvl="1"/>
            <a:r>
              <a:rPr lang="en-US" dirty="0" err="1"/>
              <a:t>Wrightslaw</a:t>
            </a:r>
            <a:r>
              <a:rPr lang="en-US" b="1" dirty="0"/>
              <a:t> </a:t>
            </a:r>
            <a:r>
              <a:rPr lang="en-US" b="1" dirty="0">
                <a:hlinkClick r:id="rId3"/>
              </a:rPr>
              <a:t>http://www.wrightslaw.com/idea/</a:t>
            </a:r>
            <a:endParaRPr lang="en-US" b="1" dirty="0"/>
          </a:p>
          <a:p>
            <a:pPr lvl="1"/>
            <a:r>
              <a:rPr lang="en-US" dirty="0" err="1"/>
              <a:t>Engler</a:t>
            </a:r>
            <a:r>
              <a:rPr lang="en-US" dirty="0"/>
              <a:t>, Teri. </a:t>
            </a:r>
            <a:r>
              <a:rPr lang="en-US" i="1" dirty="0"/>
              <a:t>Assistive technology in special education: identifying student needs, responding to parent requests, and other compliance issues</a:t>
            </a:r>
            <a:r>
              <a:rPr lang="en-US" dirty="0"/>
              <a:t>. Palm Beach Gardens, FL: LRP Publications, 2013. </a:t>
            </a:r>
          </a:p>
          <a:p>
            <a:pPr lvl="1"/>
            <a:r>
              <a:rPr lang="en-US" dirty="0"/>
              <a:t>SETT:  </a:t>
            </a:r>
            <a:r>
              <a:rPr lang="en-US" dirty="0">
                <a:hlinkClick r:id="rId4"/>
              </a:rPr>
              <a:t>http://www.joyzabala.com/Documents.html</a:t>
            </a:r>
            <a:endParaRPr lang="en-US" dirty="0"/>
          </a:p>
          <a:p>
            <a:pPr lvl="1"/>
            <a:r>
              <a:rPr lang="en-US" dirty="0"/>
              <a:t>AEM:  </a:t>
            </a:r>
            <a:r>
              <a:rPr lang="en-US" dirty="0">
                <a:hlinkClick r:id="rId5"/>
              </a:rPr>
              <a:t>www.aem.cast.org</a:t>
            </a:r>
            <a:endParaRPr lang="en-US" dirty="0"/>
          </a:p>
          <a:p>
            <a:pPr lvl="1"/>
            <a:r>
              <a:rPr lang="en-US" dirty="0" err="1"/>
              <a:t>Bookshare</a:t>
            </a:r>
            <a:r>
              <a:rPr lang="en-US" dirty="0"/>
              <a:t>:  </a:t>
            </a:r>
            <a:r>
              <a:rPr lang="en-US" dirty="0">
                <a:hlinkClick r:id="rId6"/>
              </a:rPr>
              <a:t>www.bookshare.org</a:t>
            </a:r>
            <a:endParaRPr lang="en-US" dirty="0"/>
          </a:p>
          <a:p>
            <a:pPr lvl="1"/>
            <a:r>
              <a:rPr lang="en-US" dirty="0"/>
              <a:t>WCSD AT Department:  </a:t>
            </a:r>
            <a:r>
              <a:rPr lang="en-US" dirty="0">
                <a:hlinkClick r:id="rId7"/>
              </a:rPr>
              <a:t>https://www.washoeschools.net/Domain/278</a:t>
            </a:r>
            <a:endParaRPr lang="en-US" dirty="0"/>
          </a:p>
          <a:p>
            <a:pPr marL="457200" lvl="1" indent="0">
              <a:buNone/>
            </a:pPr>
            <a:endParaRPr lang="en-US" dirty="0"/>
          </a:p>
          <a:p>
            <a:pPr marL="457200" lvl="1" indent="0">
              <a:buNone/>
            </a:pPr>
            <a:r>
              <a:rPr lang="en-US" dirty="0"/>
              <a:t>\</a:t>
            </a:r>
          </a:p>
          <a:p>
            <a:pPr lvl="1"/>
            <a:endParaRPr lang="en-US" dirty="0"/>
          </a:p>
        </p:txBody>
      </p:sp>
      <p:pic>
        <p:nvPicPr>
          <p:cNvPr id="1026" name="Picture 2" descr="http://verastic.com/site/wp-content/uploads/2015/08/Thank-You.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5629" y="349209"/>
            <a:ext cx="3420911" cy="205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2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a:t>
            </a:r>
            <a:r>
              <a:rPr lang="en-US" baseline="30000" dirty="0"/>
              <a:t>st</a:t>
            </a:r>
            <a:r>
              <a:rPr lang="en-US" dirty="0"/>
              <a:t> Century Learning - WCSD</a:t>
            </a:r>
          </a:p>
        </p:txBody>
      </p:sp>
      <p:sp>
        <p:nvSpPr>
          <p:cNvPr id="3" name="Content Placeholder 2"/>
          <p:cNvSpPr>
            <a:spLocks noGrp="1"/>
          </p:cNvSpPr>
          <p:nvPr>
            <p:ph idx="1"/>
          </p:nvPr>
        </p:nvSpPr>
        <p:spPr/>
        <p:txBody>
          <a:bodyPr>
            <a:normAutofit lnSpcReduction="10000"/>
          </a:bodyPr>
          <a:lstStyle/>
          <a:p>
            <a:r>
              <a:rPr lang="en-US" dirty="0"/>
              <a:t>Pilot Project – WCSD Assistive Technology Team</a:t>
            </a:r>
          </a:p>
          <a:p>
            <a:endParaRPr lang="en-US" dirty="0"/>
          </a:p>
          <a:p>
            <a:r>
              <a:rPr lang="en-US" dirty="0"/>
              <a:t>Created to show what students with complex needs CAN do, to raise expectations, and show how necessary technology in the special education classroom is to student success</a:t>
            </a:r>
          </a:p>
          <a:p>
            <a:endParaRPr lang="en-US" dirty="0"/>
          </a:p>
          <a:p>
            <a:r>
              <a:rPr lang="en-US" dirty="0"/>
              <a:t>Video used nationally to create awareness and to assist with grant funding</a:t>
            </a:r>
          </a:p>
          <a:p>
            <a:endParaRPr lang="en-US" dirty="0"/>
          </a:p>
          <a:p>
            <a:pPr lvl="1"/>
            <a:r>
              <a:rPr lang="en-US" dirty="0">
                <a:hlinkClick r:id="rId2"/>
              </a:rPr>
              <a:t>https://vimeo.com/71289462</a:t>
            </a:r>
            <a:endParaRPr lang="en-US" dirty="0"/>
          </a:p>
          <a:p>
            <a:pPr lvl="1"/>
            <a:r>
              <a:rPr lang="en-US" dirty="0"/>
              <a:t>CC:  </a:t>
            </a:r>
            <a:r>
              <a:rPr lang="en-US" dirty="0">
                <a:hlinkClick r:id="rId3"/>
              </a:rPr>
              <a:t>https://www.youtube.com/watch?v=XF4LJyEKPVQ</a:t>
            </a:r>
            <a:endParaRPr lang="en-US" dirty="0"/>
          </a:p>
          <a:p>
            <a:pPr lvl="1"/>
            <a:endParaRPr lang="en-US" dirty="0"/>
          </a:p>
          <a:p>
            <a:pPr lvl="1"/>
            <a:endParaRPr lang="en-US" dirty="0"/>
          </a:p>
        </p:txBody>
      </p:sp>
      <p:pic>
        <p:nvPicPr>
          <p:cNvPr id="4" name="Picture 3"/>
          <p:cNvPicPr>
            <a:picLocks noChangeAspect="1"/>
          </p:cNvPicPr>
          <p:nvPr/>
        </p:nvPicPr>
        <p:blipFill>
          <a:blip r:embed="rId4"/>
          <a:stretch>
            <a:fillRect/>
          </a:stretch>
        </p:blipFill>
        <p:spPr>
          <a:xfrm>
            <a:off x="9504554" y="1335506"/>
            <a:ext cx="2389389" cy="1640304"/>
          </a:xfrm>
          <a:prstGeom prst="rect">
            <a:avLst/>
          </a:prstGeom>
          <a:effectLst>
            <a:softEdge rad="50800"/>
          </a:effectLst>
        </p:spPr>
      </p:pic>
    </p:spTree>
    <p:extLst>
      <p:ext uri="{BB962C8B-B14F-4D97-AF65-F5344CB8AC3E}">
        <p14:creationId xmlns:p14="http://schemas.microsoft.com/office/powerpoint/2010/main" val="333755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districts must provide AT to students who require devices and services</a:t>
            </a:r>
          </a:p>
        </p:txBody>
      </p:sp>
      <p:sp>
        <p:nvSpPr>
          <p:cNvPr id="3" name="Content Placeholder 2"/>
          <p:cNvSpPr>
            <a:spLocks noGrp="1"/>
          </p:cNvSpPr>
          <p:nvPr>
            <p:ph idx="1"/>
          </p:nvPr>
        </p:nvSpPr>
        <p:spPr>
          <a:xfrm>
            <a:off x="3044813" y="2327238"/>
            <a:ext cx="8946541" cy="4195481"/>
          </a:xfrm>
        </p:spPr>
        <p:txBody>
          <a:bodyPr/>
          <a:lstStyle/>
          <a:p>
            <a:r>
              <a:rPr lang="en-US" dirty="0"/>
              <a:t>IDEA Section 300.105:</a:t>
            </a:r>
          </a:p>
          <a:p>
            <a:pPr lvl="1"/>
            <a:r>
              <a:rPr lang="en-US" sz="2000" dirty="0"/>
              <a:t>Each public agency shall ensure that assistive technology devices and assistive technology devices and services, or both, as those terms are defined in Sections 300.5 and 300.6, are made available to a child with a disability if required as a part of the child’s —</a:t>
            </a:r>
          </a:p>
          <a:p>
            <a:pPr lvl="2"/>
            <a:r>
              <a:rPr lang="en-US" sz="2000" dirty="0"/>
              <a:t>Special education under Section 300.36;</a:t>
            </a:r>
          </a:p>
          <a:p>
            <a:pPr lvl="2"/>
            <a:r>
              <a:rPr lang="en-US" sz="2000" dirty="0"/>
              <a:t>Related services under Section 300.34; or</a:t>
            </a:r>
          </a:p>
          <a:p>
            <a:pPr lvl="2"/>
            <a:r>
              <a:rPr lang="en-US" sz="2000" dirty="0"/>
              <a:t>Supplementary aids and services under Section 300.38 and 300.114(a)(2)(ii).</a:t>
            </a:r>
          </a:p>
          <a:p>
            <a:endParaRPr lang="en-US" dirty="0"/>
          </a:p>
        </p:txBody>
      </p:sp>
      <p:pic>
        <p:nvPicPr>
          <p:cNvPr id="2050" name="Picture 2" descr="http://media.syracuse.com/news/photo/2015/02/03/public-school-busjpg-3c5753efe1eb96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0992"/>
            <a:ext cx="3684905" cy="244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5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IEP Teams must consider AT:</a:t>
            </a:r>
          </a:p>
        </p:txBody>
      </p:sp>
      <p:sp>
        <p:nvSpPr>
          <p:cNvPr id="3" name="Content Placeholder 2"/>
          <p:cNvSpPr>
            <a:spLocks noGrp="1"/>
          </p:cNvSpPr>
          <p:nvPr>
            <p:ph idx="1"/>
          </p:nvPr>
        </p:nvSpPr>
        <p:spPr>
          <a:xfrm>
            <a:off x="593559" y="1528011"/>
            <a:ext cx="9509825" cy="5017168"/>
          </a:xfrm>
        </p:spPr>
        <p:txBody>
          <a:bodyPr>
            <a:normAutofit/>
          </a:bodyPr>
          <a:lstStyle/>
          <a:p>
            <a:r>
              <a:rPr lang="en-US" sz="2600" dirty="0"/>
              <a:t>IDEA regulations part C: Sec. 300.346 Development, review, and revision of IEP:</a:t>
            </a:r>
          </a:p>
          <a:p>
            <a:pPr lvl="1"/>
            <a:r>
              <a:rPr lang="en-US" sz="2400" dirty="0">
                <a:solidFill>
                  <a:srgbClr val="FFFF00"/>
                </a:solidFill>
              </a:rPr>
              <a:t>“Consider whether the child requires assistive technology devices and services”  </a:t>
            </a:r>
          </a:p>
          <a:p>
            <a:pPr lvl="1"/>
            <a:endParaRPr lang="en-US" sz="2400" dirty="0"/>
          </a:p>
          <a:p>
            <a:r>
              <a:rPr lang="en-US" sz="2400" dirty="0"/>
              <a:t>AT must be considered for </a:t>
            </a:r>
            <a:r>
              <a:rPr lang="en-US" sz="2400" u="sng" dirty="0"/>
              <a:t>every</a:t>
            </a:r>
            <a:r>
              <a:rPr lang="en-US" sz="2400" dirty="0"/>
              <a:t> student with an IEP</a:t>
            </a:r>
          </a:p>
          <a:p>
            <a:pPr lvl="1"/>
            <a:r>
              <a:rPr lang="en-US" dirty="0"/>
              <a:t>When considering AT, </a:t>
            </a:r>
            <a:r>
              <a:rPr lang="en-US" b="1" u="sng" dirty="0"/>
              <a:t>the IEP Team </a:t>
            </a:r>
            <a:r>
              <a:rPr lang="en-US" dirty="0"/>
              <a:t>must consider "the student's functional capabilities and whether they may be increased, maintained, or improved through the use of [AT] devices or services."</a:t>
            </a:r>
            <a:r>
              <a:rPr lang="en-US" dirty="0">
                <a:hlinkClick r:id="rId2" action="ppaction://hlinkfile"/>
              </a:rPr>
              <a:t>[</a:t>
            </a:r>
            <a:endParaRPr lang="en-US" dirty="0"/>
          </a:p>
          <a:p>
            <a:pPr lvl="3"/>
            <a:r>
              <a:rPr lang="en-US" dirty="0"/>
              <a:t>OSEP Policy Letter to J. Fisher, 23 IDELR 565 (12/4/95)</a:t>
            </a:r>
          </a:p>
          <a:p>
            <a:endParaRPr lang="en-US" sz="2400" dirty="0"/>
          </a:p>
          <a:p>
            <a:endParaRPr lang="en-US" sz="2400" dirty="0"/>
          </a:p>
        </p:txBody>
      </p:sp>
      <p:pic>
        <p:nvPicPr>
          <p:cNvPr id="1028" name="Picture 4" descr="http://bes.haywood.k12.nc.us/wp-content/uploads/sites/2/2014/11/SMC-Managing-Team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751" y="4884234"/>
            <a:ext cx="2310981" cy="188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1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are Assistive Technology devices and services?</a:t>
            </a:r>
          </a:p>
        </p:txBody>
      </p:sp>
      <p:sp>
        <p:nvSpPr>
          <p:cNvPr id="3" name="Content Placeholder 2"/>
          <p:cNvSpPr>
            <a:spLocks noGrp="1"/>
          </p:cNvSpPr>
          <p:nvPr>
            <p:ph idx="1"/>
          </p:nvPr>
        </p:nvSpPr>
        <p:spPr>
          <a:xfrm>
            <a:off x="408336" y="2237874"/>
            <a:ext cx="9059050" cy="4229020"/>
          </a:xfrm>
        </p:spPr>
        <p:txBody>
          <a:bodyPr>
            <a:normAutofit/>
          </a:bodyPr>
          <a:lstStyle/>
          <a:p>
            <a:pPr marL="0" indent="0">
              <a:buNone/>
            </a:pPr>
            <a:endParaRPr lang="en-US" dirty="0"/>
          </a:p>
          <a:p>
            <a:r>
              <a:rPr lang="en-US" dirty="0"/>
              <a:t>Assistive Technology (AT) </a:t>
            </a:r>
            <a:r>
              <a:rPr lang="en-US" b="1" i="1" u="sng" dirty="0"/>
              <a:t>services</a:t>
            </a:r>
            <a:r>
              <a:rPr lang="en-US" dirty="0"/>
              <a:t> are those that help students and teams select and utilize AT supports</a:t>
            </a:r>
          </a:p>
          <a:p>
            <a:pPr lvl="1"/>
            <a:r>
              <a:rPr lang="en-US" sz="1500" dirty="0"/>
              <a:t>Including but not limited to evaluation of need, purchasing, customizing, designing, repairing, maintaining, training, technical assistance (IDEA 2004)</a:t>
            </a:r>
          </a:p>
          <a:p>
            <a:pPr marL="457200" lvl="1" indent="0">
              <a:buNone/>
            </a:pPr>
            <a:endParaRPr lang="en-US" dirty="0"/>
          </a:p>
          <a:p>
            <a:r>
              <a:rPr lang="en-US" dirty="0"/>
              <a:t>Assistive Technology devices and services are provided when necessary for a child to receive a Free and Appropriate Education (FAPE) and access the Least Restrictive Environment (LRE)</a:t>
            </a:r>
          </a:p>
          <a:p>
            <a:endParaRPr lang="en-US" dirty="0"/>
          </a:p>
        </p:txBody>
      </p:sp>
      <p:pic>
        <p:nvPicPr>
          <p:cNvPr id="4" name="Picture 2" descr="Image result for assistive technolo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386" y="294778"/>
            <a:ext cx="2493614" cy="22700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rot="3149513">
            <a:off x="10267276" y="2910669"/>
            <a:ext cx="1507635" cy="1289044"/>
          </a:xfrm>
          <a:prstGeom prst="rect">
            <a:avLst/>
          </a:prstGeom>
        </p:spPr>
      </p:pic>
      <p:pic>
        <p:nvPicPr>
          <p:cNvPr id="6" name="Picture 5"/>
          <p:cNvPicPr>
            <a:picLocks noChangeAspect="1"/>
          </p:cNvPicPr>
          <p:nvPr/>
        </p:nvPicPr>
        <p:blipFill>
          <a:blip r:embed="rId4"/>
          <a:stretch>
            <a:fillRect/>
          </a:stretch>
        </p:blipFill>
        <p:spPr>
          <a:xfrm rot="20711998">
            <a:off x="9975816" y="5218136"/>
            <a:ext cx="2057052" cy="1513076"/>
          </a:xfrm>
          <a:prstGeom prst="rect">
            <a:avLst/>
          </a:prstGeom>
        </p:spPr>
      </p:pic>
    </p:spTree>
    <p:extLst>
      <p:ext uri="{BB962C8B-B14F-4D97-AF65-F5344CB8AC3E}">
        <p14:creationId xmlns:p14="http://schemas.microsoft.com/office/powerpoint/2010/main" val="193184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7378951" cy="4195481"/>
          </a:xfrm>
        </p:spPr>
        <p:txBody>
          <a:bodyPr/>
          <a:lstStyle/>
          <a:p>
            <a:r>
              <a:rPr lang="en-US" dirty="0"/>
              <a:t>Assistive Technology (AT) devices, whether low-tech or high-tech, are provided to allow students to </a:t>
            </a:r>
            <a:r>
              <a:rPr lang="en-US" i="1" dirty="0"/>
              <a:t>complete tasks they would not otherwise be able to complete (increase, maintain, improve functional capabilities) </a:t>
            </a:r>
          </a:p>
          <a:p>
            <a:endParaRPr lang="en-US" i="1" dirty="0"/>
          </a:p>
          <a:p>
            <a:r>
              <a:rPr lang="en-US" i="1" dirty="0"/>
              <a:t>Assistive technology is often utilized to provide AEM (Accessible Educational Materials)</a:t>
            </a:r>
          </a:p>
          <a:p>
            <a:endParaRPr lang="en-US" dirty="0"/>
          </a:p>
        </p:txBody>
      </p:sp>
      <p:sp>
        <p:nvSpPr>
          <p:cNvPr id="2" name="Title 1"/>
          <p:cNvSpPr>
            <a:spLocks noGrp="1"/>
          </p:cNvSpPr>
          <p:nvPr>
            <p:ph type="title"/>
          </p:nvPr>
        </p:nvSpPr>
        <p:spPr/>
        <p:txBody>
          <a:bodyPr/>
          <a:lstStyle/>
          <a:p>
            <a:r>
              <a:rPr lang="en-US" dirty="0"/>
              <a:t>AT devices – guidelines simplified….</a:t>
            </a:r>
          </a:p>
        </p:txBody>
      </p:sp>
      <p:sp>
        <p:nvSpPr>
          <p:cNvPr id="115714" name="AutoShape 2" descr="https://s-media-cache-ak0.pinimg.com/236x/0b/73/3f/0b733f012110418937fa1206574a3fc1.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5716" name="AutoShape 4" descr="https://s-media-cache-ak0.pinimg.com/236x/0b/73/3f/0b733f012110418937fa1206574a3fc1.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http://4.bp.blogspot.com/-slaewjGi47c/UnFadE18N7I/AAAAAAAADUk/3tAL91xUAx8/s1600/photo.JPG"/>
          <p:cNvPicPr/>
          <p:nvPr/>
        </p:nvPicPr>
        <p:blipFill>
          <a:blip r:embed="rId2" cstate="print"/>
          <a:srcRect/>
          <a:stretch>
            <a:fillRect/>
          </a:stretch>
        </p:blipFill>
        <p:spPr bwMode="auto">
          <a:xfrm>
            <a:off x="8891337" y="3828694"/>
            <a:ext cx="3105150" cy="2619375"/>
          </a:xfrm>
          <a:prstGeom prst="rect">
            <a:avLst/>
          </a:prstGeom>
          <a:noFill/>
          <a:ln w="9525">
            <a:noFill/>
            <a:miter lim="800000"/>
            <a:headEnd/>
            <a:tailEnd/>
          </a:ln>
          <a:effectLst>
            <a:softEdge rad="50800"/>
          </a:effectLst>
        </p:spPr>
      </p:pic>
    </p:spTree>
    <p:extLst>
      <p:ext uri="{BB962C8B-B14F-4D97-AF65-F5344CB8AC3E}">
        <p14:creationId xmlns:p14="http://schemas.microsoft.com/office/powerpoint/2010/main" val="162279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AEM – Accessible Educational Materials</a:t>
            </a:r>
          </a:p>
        </p:txBody>
      </p:sp>
      <p:sp>
        <p:nvSpPr>
          <p:cNvPr id="3" name="Content Placeholder 2"/>
          <p:cNvSpPr>
            <a:spLocks noGrp="1"/>
          </p:cNvSpPr>
          <p:nvPr>
            <p:ph idx="1"/>
          </p:nvPr>
        </p:nvSpPr>
        <p:spPr/>
        <p:txBody>
          <a:bodyPr/>
          <a:lstStyle/>
          <a:p>
            <a:r>
              <a:rPr lang="en-US" dirty="0"/>
              <a:t>All educational materials must be accessible to EVERYONE</a:t>
            </a:r>
          </a:p>
          <a:p>
            <a:pPr lvl="1"/>
            <a:r>
              <a:rPr lang="en-US" dirty="0"/>
              <a:t>Accessible educational materials, or AEM, are materials and technologies usable for learning across the widest range of individual variability, regardless of format or features</a:t>
            </a:r>
            <a:endParaRPr lang="en-US" dirty="0">
              <a:hlinkClick r:id="rId2"/>
            </a:endParaRPr>
          </a:p>
          <a:p>
            <a:pPr lvl="2"/>
            <a:r>
              <a:rPr lang="en-US" dirty="0">
                <a:hlinkClick r:id="rId2"/>
              </a:rPr>
              <a:t>www.aem.cast.org</a:t>
            </a:r>
            <a:endParaRPr lang="en-US" dirty="0"/>
          </a:p>
          <a:p>
            <a:endParaRPr lang="en-US" dirty="0"/>
          </a:p>
          <a:p>
            <a:r>
              <a:rPr lang="en-US" dirty="0" err="1"/>
              <a:t>Bookshare</a:t>
            </a:r>
            <a:endParaRPr lang="en-US" dirty="0"/>
          </a:p>
          <a:p>
            <a:pPr lvl="1"/>
            <a:r>
              <a:rPr lang="en-US" dirty="0">
                <a:hlinkClick r:id="rId3"/>
              </a:rPr>
              <a:t>www.bookshare.org</a:t>
            </a:r>
            <a:endParaRPr lang="en-US" dirty="0"/>
          </a:p>
          <a:p>
            <a:pPr lvl="1"/>
            <a:endParaRPr lang="en-US" dirty="0"/>
          </a:p>
          <a:p>
            <a:endParaRPr lang="en-US" dirty="0"/>
          </a:p>
        </p:txBody>
      </p:sp>
      <p:pic>
        <p:nvPicPr>
          <p:cNvPr id="4" name="Picture 3"/>
          <p:cNvPicPr>
            <a:picLocks noChangeAspect="1"/>
          </p:cNvPicPr>
          <p:nvPr/>
        </p:nvPicPr>
        <p:blipFill>
          <a:blip r:embed="rId4"/>
          <a:stretch>
            <a:fillRect/>
          </a:stretch>
        </p:blipFill>
        <p:spPr>
          <a:xfrm>
            <a:off x="6300286" y="5047749"/>
            <a:ext cx="4981575" cy="781050"/>
          </a:xfrm>
          <a:prstGeom prst="rect">
            <a:avLst/>
          </a:prstGeom>
        </p:spPr>
      </p:pic>
    </p:spTree>
    <p:extLst>
      <p:ext uri="{BB962C8B-B14F-4D97-AF65-F5344CB8AC3E}">
        <p14:creationId xmlns:p14="http://schemas.microsoft.com/office/powerpoint/2010/main" val="4114205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3011</TotalTime>
  <Words>2477</Words>
  <Application>Microsoft Office PowerPoint</Application>
  <PresentationFormat>Widescreen</PresentationFormat>
  <Paragraphs>247</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Helvetica</vt:lpstr>
      <vt:lpstr>Wingdings</vt:lpstr>
      <vt:lpstr>Wingdings 3</vt:lpstr>
      <vt:lpstr>Ion</vt:lpstr>
      <vt:lpstr>Assistive Technology (AT) and the IEP:  A brief guide for families</vt:lpstr>
      <vt:lpstr>Who am I?? </vt:lpstr>
      <vt:lpstr>Today’s Agenda…</vt:lpstr>
      <vt:lpstr>21st Century Learning - WCSD</vt:lpstr>
      <vt:lpstr>School districts must provide AT to students who require devices and services</vt:lpstr>
      <vt:lpstr>IEP Teams must consider AT:</vt:lpstr>
      <vt:lpstr>What are Assistive Technology devices and services?</vt:lpstr>
      <vt:lpstr>AT devices – guidelines simplified….</vt:lpstr>
      <vt:lpstr>AEM – Accessible Educational Materials</vt:lpstr>
      <vt:lpstr>Writing AT in the IEP </vt:lpstr>
      <vt:lpstr>Present Levels  </vt:lpstr>
      <vt:lpstr>Present Levels…continued….</vt:lpstr>
      <vt:lpstr>Present Levels- an example of describing student need</vt:lpstr>
      <vt:lpstr>Consideration of Special Factors </vt:lpstr>
      <vt:lpstr>Annual Goals and Objectives</vt:lpstr>
      <vt:lpstr>Goal- including a description of AT</vt:lpstr>
      <vt:lpstr>Supplementary Aides and Services </vt:lpstr>
      <vt:lpstr>Descriptions of AT Supports</vt:lpstr>
      <vt:lpstr>Related Services </vt:lpstr>
      <vt:lpstr>Scenario- Will the student require AT as a related service?</vt:lpstr>
      <vt:lpstr>Scenario- Will the student require AT as a related service?</vt:lpstr>
      <vt:lpstr>The consideration process….</vt:lpstr>
      <vt:lpstr>S.E.T.T. Framework</vt:lpstr>
      <vt:lpstr>Student</vt:lpstr>
      <vt:lpstr>Environment</vt:lpstr>
      <vt:lpstr>Tasks</vt:lpstr>
      <vt:lpstr>Tools (now we talk about the stuff)</vt:lpstr>
      <vt:lpstr>The WCSD AT Team is here to help (if you need it)!</vt:lpstr>
      <vt:lpstr>AT Teams….</vt:lpstr>
      <vt:lpstr>Recap: Making Good AT Decisions </vt:lpstr>
      <vt:lpstr>Resources</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(AT) in the IEP: A brief guide</dc:title>
  <dc:creator>Huddleston, Keri</dc:creator>
  <cp:lastModifiedBy>Robbin Vasquez</cp:lastModifiedBy>
  <cp:revision>78</cp:revision>
  <dcterms:created xsi:type="dcterms:W3CDTF">2016-12-02T20:37:08Z</dcterms:created>
  <dcterms:modified xsi:type="dcterms:W3CDTF">2018-05-12T17:45:31Z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